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media/audio1.bin" ContentType="audio/unknown"/>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64" r:id="rId2"/>
  </p:sldMasterIdLst>
  <p:notesMasterIdLst>
    <p:notesMasterId r:id="rId27"/>
  </p:notesMasterIdLst>
  <p:handoutMasterIdLst>
    <p:handoutMasterId r:id="rId28"/>
  </p:handoutMasterIdLst>
  <p:sldIdLst>
    <p:sldId id="394" r:id="rId3"/>
    <p:sldId id="263" r:id="rId4"/>
    <p:sldId id="264" r:id="rId5"/>
    <p:sldId id="519" r:id="rId6"/>
    <p:sldId id="495" r:id="rId7"/>
    <p:sldId id="518" r:id="rId8"/>
    <p:sldId id="489" r:id="rId9"/>
    <p:sldId id="277" r:id="rId10"/>
    <p:sldId id="466" r:id="rId11"/>
    <p:sldId id="524" r:id="rId12"/>
    <p:sldId id="445" r:id="rId13"/>
    <p:sldId id="517" r:id="rId14"/>
    <p:sldId id="446" r:id="rId15"/>
    <p:sldId id="498" r:id="rId16"/>
    <p:sldId id="505" r:id="rId17"/>
    <p:sldId id="523" r:id="rId18"/>
    <p:sldId id="453" r:id="rId19"/>
    <p:sldId id="499" r:id="rId20"/>
    <p:sldId id="476" r:id="rId21"/>
    <p:sldId id="500" r:id="rId22"/>
    <p:sldId id="522" r:id="rId23"/>
    <p:sldId id="502" r:id="rId24"/>
    <p:sldId id="512" r:id="rId25"/>
    <p:sldId id="492" r:id="rId2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376092"/>
    <a:srgbClr val="E59E9C"/>
    <a:srgbClr val="77933C"/>
    <a:srgbClr val="7BB046"/>
    <a:srgbClr val="658F9A"/>
    <a:srgbClr val="CFE4E6"/>
    <a:srgbClr val="D4E5E8"/>
    <a:srgbClr val="0A2A33"/>
    <a:srgbClr val="93B7D0"/>
    <a:srgbClr val="CBD58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44" autoAdjust="0"/>
    <p:restoredTop sz="72522" autoAdjust="0"/>
  </p:normalViewPr>
  <p:slideViewPr>
    <p:cSldViewPr snapToGrid="0" showGuides="1">
      <p:cViewPr>
        <p:scale>
          <a:sx n="100" d="100"/>
          <a:sy n="100" d="100"/>
        </p:scale>
        <p:origin x="-2192" y="-832"/>
      </p:cViewPr>
      <p:guideLst>
        <p:guide orient="horz" pos="1010"/>
        <p:guide pos="288"/>
      </p:guideLst>
    </p:cSldViewPr>
  </p:slideViewPr>
  <p:outlineViewPr>
    <p:cViewPr>
      <p:scale>
        <a:sx n="33" d="100"/>
        <a:sy n="33" d="100"/>
      </p:scale>
      <p:origin x="0" y="0"/>
    </p:cViewPr>
    <p:sldLst>
      <p:sld r:id="rId1" collapse="1"/>
    </p:sldLst>
  </p:outlineViewPr>
  <p:notesTextViewPr>
    <p:cViewPr>
      <p:scale>
        <a:sx n="200" d="100"/>
        <a:sy n="200" d="100"/>
      </p:scale>
      <p:origin x="0" y="0"/>
    </p:cViewPr>
  </p:notesTextViewPr>
  <p:sorterViewPr>
    <p:cViewPr>
      <p:scale>
        <a:sx n="150" d="100"/>
        <a:sy n="150" d="100"/>
      </p:scale>
      <p:origin x="0" y="2048"/>
    </p:cViewPr>
  </p:sorterViewPr>
  <p:notesViewPr>
    <p:cSldViewPr snapToGrid="0" showGuides="1">
      <p:cViewPr>
        <p:scale>
          <a:sx n="100" d="100"/>
          <a:sy n="100" d="100"/>
        </p:scale>
        <p:origin x="-3496" y="-7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_rels/viewProps.xml.rels><?xml version="1.0" encoding="UTF-8" standalone="yes"?>
<Relationships xmlns="http://schemas.openxmlformats.org/package/2006/relationships"><Relationship Id="rId1"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000"/>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000"/>
            </a:lvl1pPr>
          </a:lstStyle>
          <a:p>
            <a:pPr>
              <a:defRPr/>
            </a:pPr>
            <a:r>
              <a:rPr lang="en-US" dirty="0"/>
              <a:t>Page </a:t>
            </a:r>
            <a:fld id="{196C3BEC-97ED-3448-B408-7490926910B2}" type="slidenum">
              <a:rPr lang="en-US"/>
              <a:pPr>
                <a:defRPr/>
              </a:pPr>
              <a:t>‹#›</a:t>
            </a:fld>
            <a:endParaRPr lang="en-US" dirty="0"/>
          </a:p>
        </p:txBody>
      </p:sp>
    </p:spTree>
    <p:extLst>
      <p:ext uri="{BB962C8B-B14F-4D97-AF65-F5344CB8AC3E}">
        <p14:creationId xmlns:p14="http://schemas.microsoft.com/office/powerpoint/2010/main" val="4869115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99366648-FE80-5D4E-97E3-783CFE708B46}" type="datetime1">
              <a:rPr lang="en-US"/>
              <a:pPr>
                <a:defRPr/>
              </a:pPr>
              <a:t>11/6/13</a:t>
            </a:fld>
            <a:endParaRPr lang="en-US" dirty="0"/>
          </a:p>
        </p:txBody>
      </p:sp>
      <p:sp>
        <p:nvSpPr>
          <p:cNvPr id="4" name="Slide Image Placeholder 3"/>
          <p:cNvSpPr>
            <a:spLocks noGrp="1" noRot="1" noChangeAspect="1"/>
          </p:cNvSpPr>
          <p:nvPr>
            <p:ph type="sldImg" idx="2"/>
          </p:nvPr>
        </p:nvSpPr>
        <p:spPr>
          <a:xfrm>
            <a:off x="203200" y="609600"/>
            <a:ext cx="3538538" cy="26543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203200" y="3365500"/>
            <a:ext cx="6413500" cy="51816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5ED8EF9A-F592-6F4C-9FAB-A2E840F43F52}" type="slidenum">
              <a:rPr lang="en-US"/>
              <a:pPr>
                <a:defRPr/>
              </a:pPr>
              <a:t>‹#›</a:t>
            </a:fld>
            <a:endParaRPr lang="en-US" dirty="0"/>
          </a:p>
        </p:txBody>
      </p:sp>
      <p:sp>
        <p:nvSpPr>
          <p:cNvPr id="8" name="Slide Number Placeholder 6"/>
          <p:cNvSpPr txBox="1">
            <a:spLocks/>
          </p:cNvSpPr>
          <p:nvPr/>
        </p:nvSpPr>
        <p:spPr>
          <a:xfrm>
            <a:off x="4051300" y="1446213"/>
            <a:ext cx="2438400" cy="484187"/>
          </a:xfrm>
          <a:prstGeom prst="rect">
            <a:avLst/>
          </a:prstGeom>
        </p:spPr>
        <p:txBody>
          <a:bodyPr anchor="b"/>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dirty="0" smtClean="0"/>
              <a:t>Slide </a:t>
            </a:r>
            <a:fld id="{5DF485E5-DB39-7E48-ADE1-36E211ABC651}" type="slidenum">
              <a:rPr lang="en-US" smtClean="0"/>
              <a:pPr algn="ctr">
                <a:defRPr/>
              </a:pPr>
              <a:t>‹#›</a:t>
            </a:fld>
            <a:endParaRPr lang="en-US" dirty="0" smtClean="0"/>
          </a:p>
        </p:txBody>
      </p:sp>
    </p:spTree>
    <p:extLst>
      <p:ext uri="{BB962C8B-B14F-4D97-AF65-F5344CB8AC3E}">
        <p14:creationId xmlns:p14="http://schemas.microsoft.com/office/powerpoint/2010/main" val="2820807846"/>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400" kern="1200">
        <a:solidFill>
          <a:schemeClr val="tx1"/>
        </a:solidFill>
        <a:latin typeface="Arial"/>
        <a:ea typeface="ＭＳ Ｐゴシック" pitchFamily="-111" charset="-128"/>
        <a:cs typeface="Arial"/>
      </a:defRPr>
    </a:lvl1pPr>
    <a:lvl2pPr marL="457200" algn="l" defTabSz="457200" rtl="0" eaLnBrk="0" fontAlgn="base" hangingPunct="0">
      <a:spcBef>
        <a:spcPct val="30000"/>
      </a:spcBef>
      <a:spcAft>
        <a:spcPct val="0"/>
      </a:spcAft>
      <a:defRPr sz="1400" kern="1200">
        <a:solidFill>
          <a:schemeClr val="tx1"/>
        </a:solidFill>
        <a:latin typeface="Arial"/>
        <a:ea typeface="ＭＳ Ｐゴシック" pitchFamily="-111" charset="-128"/>
        <a:cs typeface="Arial"/>
      </a:defRPr>
    </a:lvl2pPr>
    <a:lvl3pPr marL="914400" algn="l" defTabSz="457200" rtl="0" eaLnBrk="0" fontAlgn="base" hangingPunct="0">
      <a:spcBef>
        <a:spcPct val="30000"/>
      </a:spcBef>
      <a:spcAft>
        <a:spcPct val="0"/>
      </a:spcAft>
      <a:defRPr sz="1200" kern="1200">
        <a:solidFill>
          <a:schemeClr val="tx1"/>
        </a:solidFill>
        <a:latin typeface="Arial"/>
        <a:ea typeface="ＭＳ Ｐゴシック" pitchFamily="-111" charset="-128"/>
        <a:cs typeface="Arial"/>
      </a:defRPr>
    </a:lvl3pPr>
    <a:lvl4pPr marL="1371600" algn="l" defTabSz="457200" rtl="0" eaLnBrk="0" fontAlgn="base" hangingPunct="0">
      <a:spcBef>
        <a:spcPct val="30000"/>
      </a:spcBef>
      <a:spcAft>
        <a:spcPct val="0"/>
      </a:spcAft>
      <a:defRPr sz="1200" kern="1200">
        <a:solidFill>
          <a:schemeClr val="tx1"/>
        </a:solidFill>
        <a:latin typeface="Arial"/>
        <a:ea typeface="ＭＳ Ｐゴシック" pitchFamily="-111" charset="-128"/>
        <a:cs typeface="Arial"/>
      </a:defRPr>
    </a:lvl4pPr>
    <a:lvl5pPr marL="1828800" algn="l" defTabSz="457200" rtl="0" eaLnBrk="0" fontAlgn="base" hangingPunct="0">
      <a:spcBef>
        <a:spcPct val="30000"/>
      </a:spcBef>
      <a:spcAft>
        <a:spcPct val="0"/>
      </a:spcAft>
      <a:defRPr sz="1200" kern="1200">
        <a:solidFill>
          <a:schemeClr val="tx1"/>
        </a:solidFill>
        <a:latin typeface="Arial"/>
        <a:ea typeface="ＭＳ Ｐゴシック" pitchFamily="-111" charset="-128"/>
        <a:cs typeface="Arial"/>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0EC4B7F-E73F-8D45-88EF-122A744BA6C0}" type="slidenum">
              <a:rPr lang="en-US" sz="1200"/>
              <a:pPr/>
              <a:t>1</a:t>
            </a:fld>
            <a:endParaRPr lang="en-US" sz="1200"/>
          </a:p>
        </p:txBody>
      </p:sp>
      <p:sp>
        <p:nvSpPr>
          <p:cNvPr id="6146"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6147" name="Rectangle 3"/>
          <p:cNvSpPr>
            <a:spLocks noGrp="1" noChangeArrowheads="1"/>
          </p:cNvSpPr>
          <p:nvPr>
            <p:ph type="body" idx="1"/>
          </p:nvPr>
        </p:nvSpPr>
        <p:spPr bwMode="auto">
          <a:xfrm>
            <a:off x="215900" y="3530600"/>
            <a:ext cx="6235700" cy="514350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handout</a:t>
            </a:r>
            <a:r>
              <a:rPr lang="en-US" baseline="0" dirty="0" smtClean="0"/>
              <a:t> lists 12 important steps that should be demonstrated for interested educators. When time allows, the educators should also duplicate these steps on their computers to demonstrate that they can perform the basic functions of the EWDS.</a:t>
            </a:r>
            <a:endParaRPr lang="en-US" dirty="0"/>
          </a:p>
        </p:txBody>
      </p:sp>
      <p:sp>
        <p:nvSpPr>
          <p:cNvPr id="4" name="Slide Number Placeholder 3"/>
          <p:cNvSpPr>
            <a:spLocks noGrp="1"/>
          </p:cNvSpPr>
          <p:nvPr>
            <p:ph type="sldNum" sz="quarter" idx="10"/>
          </p:nvPr>
        </p:nvSpPr>
        <p:spPr/>
        <p:txBody>
          <a:bodyPr/>
          <a:lstStyle/>
          <a:p>
            <a:pPr>
              <a:defRPr/>
            </a:pPr>
            <a:fld id="{5ED8EF9A-F592-6F4C-9FAB-A2E840F43F52}" type="slidenum">
              <a:rPr lang="en-US" smtClean="0"/>
              <a:pPr>
                <a:defRPr/>
              </a:pPr>
              <a:t>10</a:t>
            </a:fld>
            <a:endParaRPr lang="en-US" dirty="0"/>
          </a:p>
        </p:txBody>
      </p:sp>
    </p:spTree>
    <p:extLst>
      <p:ext uri="{BB962C8B-B14F-4D97-AF65-F5344CB8AC3E}">
        <p14:creationId xmlns:p14="http://schemas.microsoft.com/office/powerpoint/2010/main" val="2688158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6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46FD848-3865-DC48-8AB5-D690DE03A1B7}" type="slidenum">
              <a:rPr lang="en-US" sz="1200"/>
              <a:pPr/>
              <a:t>11</a:t>
            </a:fld>
            <a:endParaRPr lang="en-US" sz="1200"/>
          </a:p>
        </p:txBody>
      </p:sp>
      <p:sp>
        <p:nvSpPr>
          <p:cNvPr id="40963" name="Notes Placeholder 4"/>
          <p:cNvSpPr>
            <a:spLocks noGrp="1"/>
          </p:cNvSpPr>
          <p:nvPr/>
        </p:nvSpPr>
        <p:spPr bwMode="auto">
          <a:xfrm>
            <a:off x="203200" y="3365500"/>
            <a:ext cx="64135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a:spcBef>
                <a:spcPct val="30000"/>
              </a:spcBef>
            </a:pPr>
            <a:endParaRPr lang="en-US" sz="1400"/>
          </a:p>
        </p:txBody>
      </p:sp>
      <p:sp>
        <p:nvSpPr>
          <p:cNvPr id="40964" name="Notes Placeholder 4"/>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C6E0987-25A7-FB4C-93D3-03770D4EACC1}" type="slidenum">
              <a:rPr lang="en-US" sz="1200"/>
              <a:pPr/>
              <a:t>12</a:t>
            </a:fld>
            <a:endParaRPr lang="en-US" sz="1200"/>
          </a:p>
        </p:txBody>
      </p:sp>
      <p:sp>
        <p:nvSpPr>
          <p:cNvPr id="43011" name="Notes Placeholder 4"/>
          <p:cNvSpPr>
            <a:spLocks noGrp="1"/>
          </p:cNvSpPr>
          <p:nvPr/>
        </p:nvSpPr>
        <p:spPr bwMode="auto">
          <a:xfrm>
            <a:off x="203200" y="3365500"/>
            <a:ext cx="64135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a:spcBef>
                <a:spcPct val="30000"/>
              </a:spcBef>
            </a:pPr>
            <a:endParaRPr lang="en-US" sz="1400"/>
          </a:p>
        </p:txBody>
      </p:sp>
      <p:sp>
        <p:nvSpPr>
          <p:cNvPr id="43012" name="Notes Placeholder 4"/>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lvl="3"/>
            <a:r>
              <a:rPr lang="en-US">
                <a:latin typeface="Arial" charset="0"/>
                <a:ea typeface="ＭＳ Ｐゴシック" charset="0"/>
              </a:rPr>
              <a:t>These four steps can guide a school in implementing successful interventions that motivate students to graduate from high school.</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505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B29A273-4FD6-1047-BCE7-925466BBFA3F}" type="slidenum">
              <a:rPr lang="en-US" sz="1200"/>
              <a:pPr/>
              <a:t>13</a:t>
            </a:fld>
            <a:endParaRPr lang="en-US" sz="1200"/>
          </a:p>
        </p:txBody>
      </p:sp>
      <p:sp>
        <p:nvSpPr>
          <p:cNvPr id="45059" name="Notes Placeholder 4"/>
          <p:cNvSpPr>
            <a:spLocks noGrp="1"/>
          </p:cNvSpPr>
          <p:nvPr/>
        </p:nvSpPr>
        <p:spPr bwMode="auto">
          <a:xfrm>
            <a:off x="203200" y="3365500"/>
            <a:ext cx="64135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a:spcBef>
                <a:spcPct val="30000"/>
              </a:spcBef>
            </a:pPr>
            <a:endParaRPr lang="en-US" sz="1400"/>
          </a:p>
        </p:txBody>
      </p:sp>
      <p:sp>
        <p:nvSpPr>
          <p:cNvPr id="45060" name="Notes Placeholder 4"/>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lvl="3"/>
            <a:r>
              <a:rPr lang="en-US">
                <a:latin typeface="Arial" charset="0"/>
                <a:ea typeface="ＭＳ Ｐゴシック" charset="0"/>
              </a:rPr>
              <a:t>The first step is to review a school’s data to determine the area of greatest need.  This would be the place to begin the planning and implementing of interventions.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710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B1CADAB-14FE-B74D-AC68-0C8351AC43A4}" type="slidenum">
              <a:rPr lang="en-US" sz="1200"/>
              <a:pPr/>
              <a:t>14</a:t>
            </a:fld>
            <a:endParaRPr lang="en-US" sz="1200"/>
          </a:p>
        </p:txBody>
      </p:sp>
      <p:sp>
        <p:nvSpPr>
          <p:cNvPr id="47107" name="Notes Placeholder 4"/>
          <p:cNvSpPr>
            <a:spLocks noGrp="1"/>
          </p:cNvSpPr>
          <p:nvPr/>
        </p:nvSpPr>
        <p:spPr bwMode="auto">
          <a:xfrm>
            <a:off x="203200" y="3365500"/>
            <a:ext cx="64135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a:spcBef>
                <a:spcPct val="30000"/>
              </a:spcBef>
            </a:pPr>
            <a:endParaRPr lang="en-US" sz="1400"/>
          </a:p>
        </p:txBody>
      </p:sp>
      <p:sp>
        <p:nvSpPr>
          <p:cNvPr id="47108" name="Notes Placeholder 4"/>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300" u="sng" dirty="0" smtClean="0">
                <a:latin typeface="Arial" charset="0"/>
                <a:ea typeface="ＭＳ Ｐゴシック" charset="0"/>
              </a:rPr>
              <a:t>Optional </a:t>
            </a:r>
            <a:r>
              <a:rPr lang="en-US" sz="1300" u="sng" dirty="0">
                <a:latin typeface="Arial" charset="0"/>
                <a:ea typeface="ＭＳ Ｐゴシック" charset="0"/>
              </a:rPr>
              <a:t>Activity</a:t>
            </a:r>
            <a:r>
              <a:rPr lang="en-US" sz="1300" dirty="0">
                <a:latin typeface="Arial" charset="0"/>
                <a:ea typeface="ＭＳ Ｐゴシック" charset="0"/>
              </a:rPr>
              <a:t>: Reasons that students are absent</a:t>
            </a:r>
          </a:p>
          <a:p>
            <a:endParaRPr lang="en-US" sz="1300" dirty="0">
              <a:latin typeface="Arial" charset="0"/>
              <a:ea typeface="ＭＳ Ｐゴシック" charset="0"/>
            </a:endParaRPr>
          </a:p>
          <a:p>
            <a:r>
              <a:rPr lang="en-US" sz="1300" dirty="0">
                <a:latin typeface="Arial" charset="0"/>
                <a:ea typeface="ＭＳ Ｐゴシック" charset="0"/>
              </a:rPr>
              <a:t>Ask participants to work together in pairs (or table groups) and determine 3 reasons students are absent and write each one separately on a </a:t>
            </a:r>
            <a:r>
              <a:rPr lang="en-US" sz="1300" dirty="0" smtClean="0">
                <a:latin typeface="Arial" charset="0"/>
                <a:ea typeface="ＭＳ Ｐゴシック" charset="0"/>
              </a:rPr>
              <a:t>sticky note.  </a:t>
            </a:r>
            <a:r>
              <a:rPr lang="en-US" sz="1300" dirty="0">
                <a:latin typeface="Arial" charset="0"/>
                <a:ea typeface="ＭＳ Ｐゴシック" charset="0"/>
              </a:rPr>
              <a:t>One person from the group </a:t>
            </a:r>
            <a:r>
              <a:rPr lang="en-US" sz="1300" dirty="0" smtClean="0">
                <a:latin typeface="Arial" charset="0"/>
                <a:ea typeface="ＭＳ Ｐゴシック" charset="0"/>
              </a:rPr>
              <a:t>posts the </a:t>
            </a:r>
            <a:r>
              <a:rPr lang="en-US" sz="1300" dirty="0">
                <a:latin typeface="Arial" charset="0"/>
                <a:ea typeface="ＭＳ Ｐゴシック" charset="0"/>
              </a:rPr>
              <a:t>three </a:t>
            </a:r>
            <a:r>
              <a:rPr lang="en-US" sz="1300" dirty="0" smtClean="0">
                <a:latin typeface="Arial" charset="0"/>
                <a:ea typeface="ＭＳ Ｐゴシック" charset="0"/>
              </a:rPr>
              <a:t>sticky</a:t>
            </a:r>
            <a:r>
              <a:rPr lang="en-US" sz="1300" baseline="0" dirty="0" smtClean="0">
                <a:latin typeface="Arial" charset="0"/>
                <a:ea typeface="ＭＳ Ｐゴシック" charset="0"/>
              </a:rPr>
              <a:t> notes</a:t>
            </a:r>
            <a:r>
              <a:rPr lang="en-US" sz="1300" dirty="0" smtClean="0">
                <a:latin typeface="Arial" charset="0"/>
                <a:ea typeface="ＭＳ Ｐゴシック" charset="0"/>
              </a:rPr>
              <a:t> on the </a:t>
            </a:r>
            <a:r>
              <a:rPr lang="en-US" sz="1300" dirty="0">
                <a:latin typeface="Arial" charset="0"/>
                <a:ea typeface="ＭＳ Ｐゴシック" charset="0"/>
              </a:rPr>
              <a:t>poster </a:t>
            </a:r>
            <a:r>
              <a:rPr lang="en-US" sz="1300" dirty="0" smtClean="0">
                <a:latin typeface="Arial" charset="0"/>
                <a:ea typeface="ＭＳ Ｐゴシック" charset="0"/>
              </a:rPr>
              <a:t>paper or designated wall area using these guidelines:</a:t>
            </a:r>
            <a:endParaRPr lang="en-US" sz="1300" dirty="0">
              <a:latin typeface="Arial" charset="0"/>
              <a:ea typeface="ＭＳ Ｐゴシック" charset="0"/>
            </a:endParaRPr>
          </a:p>
          <a:p>
            <a:pPr>
              <a:buFontTx/>
              <a:buAutoNum type="arabicPeriod"/>
            </a:pPr>
            <a:r>
              <a:rPr lang="en-US" sz="1300" dirty="0" smtClean="0">
                <a:latin typeface="Arial" charset="0"/>
                <a:ea typeface="ＭＳ Ｐゴシック" charset="0"/>
              </a:rPr>
              <a:t> Post them in either </a:t>
            </a:r>
            <a:r>
              <a:rPr lang="en-US" sz="1300" dirty="0">
                <a:latin typeface="Arial" charset="0"/>
                <a:ea typeface="ＭＳ Ｐゴシック" charset="0"/>
              </a:rPr>
              <a:t>the </a:t>
            </a:r>
            <a:r>
              <a:rPr lang="en-US" sz="1300" dirty="0" smtClean="0">
                <a:latin typeface="Arial" charset="0"/>
                <a:ea typeface="ＭＳ Ｐゴシック" charset="0"/>
              </a:rPr>
              <a:t>“excused” or “unexcused” area</a:t>
            </a:r>
            <a:endParaRPr lang="en-US" sz="1300" dirty="0">
              <a:latin typeface="Arial" charset="0"/>
              <a:ea typeface="ＭＳ Ｐゴシック" charset="0"/>
            </a:endParaRPr>
          </a:p>
          <a:p>
            <a:pPr>
              <a:buFontTx/>
              <a:buAutoNum type="arabicPeriod"/>
            </a:pPr>
            <a:r>
              <a:rPr lang="en-US" sz="1300" dirty="0" smtClean="0">
                <a:latin typeface="Arial" charset="0"/>
                <a:ea typeface="ＭＳ Ｐゴシック" charset="0"/>
              </a:rPr>
              <a:t> Position them </a:t>
            </a:r>
            <a:r>
              <a:rPr lang="en-US" sz="1300" dirty="0">
                <a:latin typeface="Arial" charset="0"/>
                <a:ea typeface="ＭＳ Ｐゴシック" charset="0"/>
              </a:rPr>
              <a:t>with </a:t>
            </a:r>
            <a:r>
              <a:rPr lang="en-US" sz="1300" dirty="0" smtClean="0">
                <a:latin typeface="Arial" charset="0"/>
                <a:ea typeface="ＭＳ Ｐゴシック" charset="0"/>
              </a:rPr>
              <a:t>similar reasons</a:t>
            </a:r>
            <a:endParaRPr lang="en-US" sz="1300" dirty="0">
              <a:latin typeface="Arial" charset="0"/>
              <a:ea typeface="ＭＳ Ｐゴシック" charset="0"/>
            </a:endParaRPr>
          </a:p>
          <a:p>
            <a:pPr>
              <a:buFontTx/>
              <a:buAutoNum type="arabicPeriod"/>
            </a:pPr>
            <a:endParaRPr lang="en-US" sz="1300" dirty="0">
              <a:latin typeface="Arial" charset="0"/>
              <a:ea typeface="ＭＳ Ｐゴシック" charset="0"/>
            </a:endParaRPr>
          </a:p>
          <a:p>
            <a:r>
              <a:rPr lang="en-US" sz="1300" dirty="0">
                <a:latin typeface="Arial" charset="0"/>
                <a:ea typeface="ＭＳ Ｐゴシック" charset="0"/>
              </a:rPr>
              <a:t>Review the variety of </a:t>
            </a:r>
            <a:r>
              <a:rPr lang="en-US" sz="1300" dirty="0" smtClean="0">
                <a:latin typeface="Arial" charset="0"/>
                <a:ea typeface="ＭＳ Ｐゴシック" charset="0"/>
              </a:rPr>
              <a:t>reasons, </a:t>
            </a:r>
            <a:r>
              <a:rPr lang="en-US" sz="1300" dirty="0">
                <a:latin typeface="Arial" charset="0"/>
                <a:ea typeface="ＭＳ Ｐゴシック" charset="0"/>
              </a:rPr>
              <a:t>emphasizing that no single intervention could impact all examples.  </a:t>
            </a:r>
          </a:p>
          <a:p>
            <a:pPr>
              <a:buFontTx/>
              <a:buAutoNum type="arabicPeriod"/>
            </a:pPr>
            <a:endParaRPr lang="en-US" sz="1300" dirty="0">
              <a:latin typeface="Arial" charset="0"/>
              <a:ea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915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025051D-7846-C041-B816-741B0DCEC2DE}" type="slidenum">
              <a:rPr lang="en-US" sz="1200"/>
              <a:pPr/>
              <a:t>15</a:t>
            </a:fld>
            <a:endParaRPr lang="en-US" sz="1200"/>
          </a:p>
        </p:txBody>
      </p:sp>
      <p:sp>
        <p:nvSpPr>
          <p:cNvPr id="49155" name="Notes Placeholder 4"/>
          <p:cNvSpPr>
            <a:spLocks noGrp="1"/>
          </p:cNvSpPr>
          <p:nvPr/>
        </p:nvSpPr>
        <p:spPr bwMode="auto">
          <a:xfrm>
            <a:off x="203200" y="3365500"/>
            <a:ext cx="64135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a:spcBef>
                <a:spcPct val="30000"/>
              </a:spcBef>
            </a:pPr>
            <a:endParaRPr lang="en-US" sz="1400"/>
          </a:p>
        </p:txBody>
      </p:sp>
      <p:sp>
        <p:nvSpPr>
          <p:cNvPr id="49156" name="Notes Placeholder 4"/>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charset="0"/>
                <a:ea typeface="ＭＳ Ｐゴシック" charset="0"/>
              </a:rPr>
              <a:t>A single indicator </a:t>
            </a:r>
            <a:r>
              <a:rPr lang="en-US" dirty="0">
                <a:latin typeface="Arial" charset="0"/>
                <a:ea typeface="ＭＳ Ｐゴシック" charset="0"/>
              </a:rPr>
              <a:t>should be the focus at the beginning </a:t>
            </a:r>
            <a:r>
              <a:rPr lang="en-US" dirty="0" smtClean="0">
                <a:latin typeface="Arial" charset="0"/>
                <a:ea typeface="ＭＳ Ｐゴシック" charset="0"/>
              </a:rPr>
              <a:t>of the process — because a data-driven, </a:t>
            </a:r>
            <a:r>
              <a:rPr lang="en-US" dirty="0">
                <a:latin typeface="Arial" charset="0"/>
                <a:ea typeface="ＭＳ Ｐゴシック" charset="0"/>
              </a:rPr>
              <a:t>collaborative system should be </a:t>
            </a:r>
            <a:r>
              <a:rPr lang="en-US" dirty="0" smtClean="0">
                <a:latin typeface="Arial" charset="0"/>
                <a:ea typeface="ＭＳ Ｐゴシック" charset="0"/>
              </a:rPr>
              <a:t>implemented and </a:t>
            </a:r>
            <a:r>
              <a:rPr lang="en-US" dirty="0">
                <a:latin typeface="Arial" charset="0"/>
                <a:ea typeface="ＭＳ Ｐゴシック" charset="0"/>
              </a:rPr>
              <a:t>establishing one can take time.</a:t>
            </a:r>
          </a:p>
          <a:p>
            <a:endParaRPr lang="en-US" dirty="0">
              <a:latin typeface="Arial" charset="0"/>
              <a:ea typeface="ＭＳ Ｐゴシック" charset="0"/>
            </a:endParaRPr>
          </a:p>
          <a:p>
            <a:r>
              <a:rPr lang="en-US" dirty="0">
                <a:latin typeface="Arial" charset="0"/>
                <a:ea typeface="ＭＳ Ｐゴシック" charset="0"/>
              </a:rPr>
              <a:t>Two or three interventions are recommended for </a:t>
            </a:r>
            <a:r>
              <a:rPr lang="en-US" dirty="0" smtClean="0">
                <a:latin typeface="Arial" charset="0"/>
                <a:ea typeface="ＭＳ Ｐゴシック" charset="0"/>
              </a:rPr>
              <a:t>the selected indicator, in order to </a:t>
            </a:r>
            <a:r>
              <a:rPr lang="en-US" dirty="0">
                <a:latin typeface="Arial" charset="0"/>
                <a:ea typeface="ＭＳ Ｐゴシック" charset="0"/>
              </a:rPr>
              <a:t>meet the majority of needs identified in the school</a:t>
            </a:r>
            <a:r>
              <a:rPr lang="ja-JP" altLang="en-US" dirty="0">
                <a:latin typeface="Arial" charset="0"/>
                <a:ea typeface="ＭＳ Ｐゴシック" charset="0"/>
              </a:rPr>
              <a:t>’</a:t>
            </a:r>
            <a:r>
              <a:rPr lang="en-US" altLang="ja-JP" dirty="0">
                <a:latin typeface="Arial" charset="0"/>
                <a:ea typeface="ＭＳ Ｐゴシック" charset="0"/>
              </a:rPr>
              <a:t>s data research </a:t>
            </a:r>
            <a:r>
              <a:rPr lang="en-US" altLang="ja-JP" dirty="0" smtClean="0">
                <a:latin typeface="Arial" charset="0"/>
                <a:ea typeface="ＭＳ Ｐゴシック" charset="0"/>
              </a:rPr>
              <a:t>— refer back </a:t>
            </a:r>
            <a:r>
              <a:rPr lang="en-US" altLang="ja-JP" dirty="0">
                <a:latin typeface="Arial" charset="0"/>
                <a:ea typeface="ＭＳ Ｐゴシック" charset="0"/>
              </a:rPr>
              <a:t>to the variety of reasons for absences.</a:t>
            </a:r>
            <a:endParaRPr lang="en-US" dirty="0">
              <a:latin typeface="Arial" charset="0"/>
              <a:ea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charset="0"/>
                <a:ea typeface="ＭＳ Ｐゴシック" charset="0"/>
              </a:rPr>
              <a:t>The EWDS provides a sample of resources </a:t>
            </a:r>
            <a:r>
              <a:rPr lang="en-US" dirty="0" smtClean="0">
                <a:latin typeface="Arial" charset="0"/>
                <a:ea typeface="ＭＳ Ｐゴシック" charset="0"/>
              </a:rPr>
              <a:t>from </a:t>
            </a:r>
            <a:r>
              <a:rPr lang="en-US" dirty="0">
                <a:latin typeface="Arial" charset="0"/>
                <a:ea typeface="ＭＳ Ｐゴシック" charset="0"/>
              </a:rPr>
              <a:t>research if one is seeking additional ideas.</a:t>
            </a:r>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5288501-8CDC-444A-B53F-884E90BD1337}" type="slidenum">
              <a:rPr lang="en-US" sz="1200"/>
              <a:pPr/>
              <a:t>16</a:t>
            </a:fld>
            <a:endParaRPr 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325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F2C593B-3BB6-0940-B492-2E1CB0DC363A}" type="slidenum">
              <a:rPr lang="en-US" sz="1200"/>
              <a:pPr/>
              <a:t>17</a:t>
            </a:fld>
            <a:endParaRPr lang="en-US" sz="1200"/>
          </a:p>
        </p:txBody>
      </p:sp>
      <p:sp>
        <p:nvSpPr>
          <p:cNvPr id="53251" name="Notes Placeholder 4"/>
          <p:cNvSpPr>
            <a:spLocks noGrp="1"/>
          </p:cNvSpPr>
          <p:nvPr/>
        </p:nvSpPr>
        <p:spPr bwMode="auto">
          <a:xfrm>
            <a:off x="203200" y="3365500"/>
            <a:ext cx="64135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a:spcBef>
                <a:spcPct val="30000"/>
              </a:spcBef>
            </a:pPr>
            <a:endParaRPr lang="en-US" sz="1400"/>
          </a:p>
        </p:txBody>
      </p:sp>
      <p:sp>
        <p:nvSpPr>
          <p:cNvPr id="53252" name="Notes Placeholder 4"/>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charset="0"/>
                <a:ea typeface="ＭＳ Ｐゴシック" charset="0"/>
              </a:rPr>
              <a:t>These are some of the interventions frequently found in </a:t>
            </a:r>
            <a:r>
              <a:rPr lang="en-US" dirty="0" smtClean="0">
                <a:latin typeface="Arial" charset="0"/>
                <a:ea typeface="ＭＳ Ｐゴシック" charset="0"/>
              </a:rPr>
              <a:t>high-performing </a:t>
            </a:r>
            <a:r>
              <a:rPr lang="en-US" dirty="0">
                <a:latin typeface="Arial" charset="0"/>
                <a:ea typeface="ＭＳ Ｐゴシック" charset="0"/>
              </a:rPr>
              <a:t>schools listed in the research.</a:t>
            </a:r>
          </a:p>
          <a:p>
            <a:r>
              <a:rPr lang="en-US" dirty="0">
                <a:latin typeface="Arial" charset="0"/>
                <a:ea typeface="ＭＳ Ｐゴシック" charset="0"/>
              </a:rPr>
              <a:t>The next slide will show the interventions found in the lowest performing </a:t>
            </a:r>
            <a:r>
              <a:rPr lang="en-US" dirty="0" smtClean="0">
                <a:latin typeface="Arial" charset="0"/>
                <a:ea typeface="ＭＳ Ｐゴシック" charset="0"/>
              </a:rPr>
              <a:t>schools</a:t>
            </a:r>
            <a:r>
              <a:rPr lang="en-US" dirty="0">
                <a:latin typeface="Arial" charset="0"/>
                <a:ea typeface="ＭＳ Ｐゴシック" charset="0"/>
              </a:rPr>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529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D22D967-B915-A241-A1F8-C520B5B8C4B1}" type="slidenum">
              <a:rPr lang="en-US" sz="1200"/>
              <a:pPr/>
              <a:t>18</a:t>
            </a:fld>
            <a:endParaRPr lang="en-US" sz="1200"/>
          </a:p>
        </p:txBody>
      </p:sp>
      <p:sp>
        <p:nvSpPr>
          <p:cNvPr id="55299" name="Notes Placeholder 4"/>
          <p:cNvSpPr>
            <a:spLocks noGrp="1"/>
          </p:cNvSpPr>
          <p:nvPr/>
        </p:nvSpPr>
        <p:spPr bwMode="auto">
          <a:xfrm>
            <a:off x="203200" y="3365500"/>
            <a:ext cx="64135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a:spcBef>
                <a:spcPct val="30000"/>
              </a:spcBef>
            </a:pPr>
            <a:endParaRPr lang="en-US" sz="1400"/>
          </a:p>
        </p:txBody>
      </p:sp>
      <p:sp>
        <p:nvSpPr>
          <p:cNvPr id="55300" name="Notes Placeholder 4"/>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charset="0"/>
                <a:ea typeface="ＭＳ Ｐゴシック" charset="0"/>
              </a:rPr>
              <a:t>These are the same </a:t>
            </a:r>
            <a:r>
              <a:rPr lang="en-US" dirty="0" smtClean="0">
                <a:latin typeface="Arial" charset="0"/>
                <a:ea typeface="ＭＳ Ｐゴシック" charset="0"/>
              </a:rPr>
              <a:t>interventions, </a:t>
            </a:r>
            <a:r>
              <a:rPr lang="en-US" dirty="0">
                <a:latin typeface="Arial" charset="0"/>
                <a:ea typeface="ＭＳ Ｐゴシック" charset="0"/>
              </a:rPr>
              <a:t>because it is </a:t>
            </a:r>
            <a:r>
              <a:rPr lang="en-US" u="sng" dirty="0">
                <a:latin typeface="Arial" charset="0"/>
                <a:ea typeface="ＭＳ Ｐゴシック" charset="0"/>
              </a:rPr>
              <a:t>how</a:t>
            </a:r>
            <a:r>
              <a:rPr lang="en-US" dirty="0">
                <a:latin typeface="Arial" charset="0"/>
                <a:ea typeface="ＭＳ Ｐゴシック" charset="0"/>
              </a:rPr>
              <a:t> they are implemented, authenticated, and then </a:t>
            </a:r>
            <a:r>
              <a:rPr lang="en-US" dirty="0" smtClean="0">
                <a:latin typeface="Arial" charset="0"/>
                <a:ea typeface="ＭＳ Ｐゴシック" charset="0"/>
              </a:rPr>
              <a:t>developed or adapted </a:t>
            </a:r>
            <a:r>
              <a:rPr lang="en-US" dirty="0">
                <a:latin typeface="Arial" charset="0"/>
                <a:ea typeface="ＭＳ Ｐゴシック" charset="0"/>
              </a:rPr>
              <a:t>that </a:t>
            </a:r>
            <a:r>
              <a:rPr lang="en-US" dirty="0" smtClean="0">
                <a:latin typeface="Arial" charset="0"/>
                <a:ea typeface="ＭＳ Ｐゴシック" charset="0"/>
              </a:rPr>
              <a:t>makes </a:t>
            </a:r>
            <a:r>
              <a:rPr lang="en-US" dirty="0">
                <a:latin typeface="Arial" charset="0"/>
                <a:ea typeface="ＭＳ Ｐゴシック" charset="0"/>
              </a:rPr>
              <a:t>them successful for students.</a:t>
            </a:r>
          </a:p>
          <a:p>
            <a:endParaRPr lang="en-US" dirty="0">
              <a:latin typeface="Arial" charset="0"/>
              <a:ea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73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spcBef>
                <a:spcPct val="0"/>
              </a:spcBef>
            </a:pPr>
            <a:r>
              <a:rPr lang="en-US" sz="900" dirty="0">
                <a:latin typeface="Arial" charset="0"/>
                <a:ea typeface="ＭＳ Ｐゴシック" charset="0"/>
                <a:cs typeface="ＭＳ Ｐゴシック" charset="0"/>
              </a:rPr>
              <a:t>These two steps are the key to successful interventions. </a:t>
            </a:r>
            <a:r>
              <a:rPr lang="en-US" sz="900" dirty="0" smtClean="0">
                <a:latin typeface="Arial" charset="0"/>
                <a:ea typeface="ＭＳ Ｐゴシック" charset="0"/>
                <a:cs typeface="ＭＳ Ｐゴシック" charset="0"/>
              </a:rPr>
              <a:t>Two </a:t>
            </a:r>
            <a:r>
              <a:rPr lang="en-US" sz="900" dirty="0">
                <a:latin typeface="Arial" charset="0"/>
                <a:ea typeface="ＭＳ Ｐゴシック" charset="0"/>
                <a:cs typeface="ＭＳ Ｐゴシック" charset="0"/>
              </a:rPr>
              <a:t>types of data can be tracked </a:t>
            </a:r>
            <a:r>
              <a:rPr lang="en-US" sz="900" dirty="0" smtClean="0">
                <a:latin typeface="Arial" charset="0"/>
                <a:ea typeface="ＭＳ Ｐゴシック" charset="0"/>
                <a:cs typeface="ＭＳ Ｐゴシック" charset="0"/>
              </a:rPr>
              <a:t>— implementation </a:t>
            </a:r>
            <a:r>
              <a:rPr lang="en-US" sz="900" dirty="0">
                <a:latin typeface="Arial" charset="0"/>
                <a:ea typeface="ＭＳ Ｐゴシック" charset="0"/>
                <a:cs typeface="ＭＳ Ｐゴシック" charset="0"/>
              </a:rPr>
              <a:t>data and impact data.  </a:t>
            </a:r>
          </a:p>
          <a:p>
            <a:pPr>
              <a:lnSpc>
                <a:spcPct val="80000"/>
              </a:lnSpc>
              <a:spcBef>
                <a:spcPct val="0"/>
              </a:spcBef>
            </a:pPr>
            <a:r>
              <a:rPr lang="en-US" sz="900" dirty="0">
                <a:latin typeface="Arial" charset="0"/>
                <a:ea typeface="ＭＳ Ｐゴシック" charset="0"/>
                <a:cs typeface="ＭＳ Ｐゴシック" charset="0"/>
              </a:rPr>
              <a:t>Using </a:t>
            </a:r>
            <a:r>
              <a:rPr lang="en-US" sz="900" dirty="0" smtClean="0">
                <a:latin typeface="Arial" charset="0"/>
                <a:ea typeface="ＭＳ Ｐゴシック" charset="0"/>
                <a:cs typeface="ＭＳ Ｐゴシック" charset="0"/>
              </a:rPr>
              <a:t>these </a:t>
            </a:r>
            <a:r>
              <a:rPr lang="en-US" sz="900" dirty="0">
                <a:latin typeface="Arial" charset="0"/>
                <a:ea typeface="ＭＳ Ｐゴシック" charset="0"/>
                <a:cs typeface="ＭＳ Ｐゴシック" charset="0"/>
              </a:rPr>
              <a:t>data, an intervention can be adjusted to </a:t>
            </a:r>
            <a:r>
              <a:rPr lang="en-US" sz="900" dirty="0" smtClean="0">
                <a:latin typeface="Arial" charset="0"/>
                <a:ea typeface="ＭＳ Ｐゴシック" charset="0"/>
                <a:cs typeface="ＭＳ Ｐゴシック" charset="0"/>
              </a:rPr>
              <a:t>meet </a:t>
            </a:r>
            <a:r>
              <a:rPr lang="en-US" sz="900" dirty="0">
                <a:latin typeface="Arial" charset="0"/>
                <a:ea typeface="ＭＳ Ｐゴシック" charset="0"/>
                <a:cs typeface="ＭＳ Ｐゴシック" charset="0"/>
              </a:rPr>
              <a:t>student </a:t>
            </a:r>
            <a:r>
              <a:rPr lang="en-US" sz="900" dirty="0" smtClean="0">
                <a:latin typeface="Arial" charset="0"/>
                <a:ea typeface="ＭＳ Ｐゴシック" charset="0"/>
                <a:cs typeface="ＭＳ Ｐゴシック" charset="0"/>
              </a:rPr>
              <a:t>needs more effectively.</a:t>
            </a:r>
            <a:endParaRPr lang="en-US" sz="900" dirty="0">
              <a:latin typeface="Arial" charset="0"/>
              <a:ea typeface="ＭＳ Ｐゴシック" charset="0"/>
              <a:cs typeface="ＭＳ Ｐゴシック" charset="0"/>
            </a:endParaRPr>
          </a:p>
          <a:p>
            <a:pPr>
              <a:lnSpc>
                <a:spcPct val="80000"/>
              </a:lnSpc>
              <a:spcBef>
                <a:spcPct val="0"/>
              </a:spcBef>
              <a:buFontTx/>
              <a:buChar char="-"/>
            </a:pPr>
            <a:endParaRPr lang="en-US" sz="900" b="1" dirty="0">
              <a:latin typeface="Arial" charset="0"/>
              <a:ea typeface="ＭＳ Ｐゴシック" charset="0"/>
              <a:cs typeface="ＭＳ Ｐゴシック" charset="0"/>
            </a:endParaRPr>
          </a:p>
        </p:txBody>
      </p:sp>
      <p:sp>
        <p:nvSpPr>
          <p:cNvPr id="573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8C5960C-DE37-3F4B-9AD7-0B0D882EA02A}" type="slidenum">
              <a:rPr lang="en-US" sz="1200"/>
              <a:pPr/>
              <a:t>19</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DB0E8CE-95C6-4647-8AFE-854E97BAC644}" type="slidenum">
              <a:rPr lang="en-US" sz="1200"/>
              <a:pPr/>
              <a:t>2</a:t>
            </a:fld>
            <a:endParaRPr lang="en-US" sz="1200"/>
          </a:p>
        </p:txBody>
      </p:sp>
      <p:sp>
        <p:nvSpPr>
          <p:cNvPr id="8195" name="Notes Placeholder 4"/>
          <p:cNvSpPr>
            <a:spLocks noGrp="1"/>
          </p:cNvSpPr>
          <p:nvPr/>
        </p:nvSpPr>
        <p:spPr bwMode="auto">
          <a:xfrm>
            <a:off x="203200" y="3365500"/>
            <a:ext cx="64135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a:spcBef>
                <a:spcPct val="30000"/>
              </a:spcBef>
            </a:pPr>
            <a:endParaRPr lang="en-US" sz="1400"/>
          </a:p>
        </p:txBody>
      </p:sp>
      <p:sp>
        <p:nvSpPr>
          <p:cNvPr id="8196" name="Notes Placeholder 4"/>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93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rPr>
              <a:t>Here are some examples of implementation data.</a:t>
            </a:r>
          </a:p>
        </p:txBody>
      </p:sp>
      <p:sp>
        <p:nvSpPr>
          <p:cNvPr id="593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7F61459-5231-B847-8749-85FAC11227D6}" type="slidenum">
              <a:rPr lang="en-US" sz="1200"/>
              <a:pPr/>
              <a:t>20</a:t>
            </a:fld>
            <a:endParaRPr 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14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charset="0"/>
                <a:ea typeface="ＭＳ Ｐゴシック" charset="0"/>
              </a:rPr>
              <a:t>Here are some examples of impact data in the EWDS</a:t>
            </a:r>
            <a:r>
              <a:rPr lang="en-US" dirty="0" smtClean="0">
                <a:latin typeface="Arial" charset="0"/>
                <a:ea typeface="ＭＳ Ｐゴシック" charset="0"/>
              </a:rPr>
              <a:t>. </a:t>
            </a:r>
            <a:r>
              <a:rPr lang="en-US" dirty="0">
                <a:latin typeface="Arial" charset="0"/>
                <a:ea typeface="ＭＳ Ｐゴシック" charset="0"/>
              </a:rPr>
              <a:t>The reduction of F’s is clearly shown when the red flags disappear later in the school year.</a:t>
            </a:r>
          </a:p>
        </p:txBody>
      </p:sp>
      <p:sp>
        <p:nvSpPr>
          <p:cNvPr id="614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0B4B903-5EF8-E24C-80B4-3E4C42B5E36F}" type="slidenum">
              <a:rPr lang="en-US" sz="1200"/>
              <a:pPr/>
              <a:t>21</a:t>
            </a:fld>
            <a:endParaRPr 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34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charset="0"/>
                <a:ea typeface="ＭＳ Ｐゴシック" charset="0"/>
              </a:rPr>
              <a:t>This is one of the handouts and it </a:t>
            </a:r>
            <a:r>
              <a:rPr lang="en-US" dirty="0" smtClean="0">
                <a:latin typeface="Arial" charset="0"/>
                <a:ea typeface="ＭＳ Ｐゴシック" charset="0"/>
              </a:rPr>
              <a:t>shows some </a:t>
            </a:r>
            <a:r>
              <a:rPr lang="en-US" dirty="0">
                <a:latin typeface="Arial" charset="0"/>
                <a:ea typeface="ＭＳ Ｐゴシック" charset="0"/>
              </a:rPr>
              <a:t>of the possible interventions that high schools use. </a:t>
            </a:r>
            <a:r>
              <a:rPr lang="en-US" dirty="0" smtClean="0">
                <a:latin typeface="Arial" charset="0"/>
                <a:ea typeface="ＭＳ Ｐゴシック" charset="0"/>
              </a:rPr>
              <a:t>They </a:t>
            </a:r>
            <a:r>
              <a:rPr lang="en-US" dirty="0">
                <a:latin typeface="Arial" charset="0"/>
                <a:ea typeface="ＭＳ Ｐゴシック" charset="0"/>
              </a:rPr>
              <a:t>are grouped, as noted by the small box in the left hand column, as to the type of interventions.</a:t>
            </a:r>
          </a:p>
          <a:p>
            <a:endParaRPr lang="en-US" dirty="0">
              <a:latin typeface="Arial" charset="0"/>
              <a:ea typeface="ＭＳ Ｐゴシック" charset="0"/>
            </a:endParaRPr>
          </a:p>
          <a:p>
            <a:r>
              <a:rPr lang="en-US" dirty="0">
                <a:latin typeface="Arial" charset="0"/>
                <a:ea typeface="ＭＳ Ｐゴシック" charset="0"/>
              </a:rPr>
              <a:t>The type of intervention can be helpful in several </a:t>
            </a:r>
            <a:r>
              <a:rPr lang="en-US" dirty="0" smtClean="0">
                <a:latin typeface="Arial" charset="0"/>
                <a:ea typeface="ＭＳ Ｐゴシック" charset="0"/>
              </a:rPr>
              <a:t>ways:</a:t>
            </a:r>
            <a:endParaRPr lang="en-US" dirty="0">
              <a:latin typeface="Arial" charset="0"/>
              <a:ea typeface="ＭＳ Ｐゴシック" charset="0"/>
            </a:endParaRPr>
          </a:p>
          <a:p>
            <a:r>
              <a:rPr lang="en-US" dirty="0">
                <a:latin typeface="Arial" charset="0"/>
                <a:ea typeface="ＭＳ Ｐゴシック" charset="0"/>
              </a:rPr>
              <a:t>	1. It allows for reviewing possible options after one has collected data for </a:t>
            </a:r>
            <a:r>
              <a:rPr lang="en-US" dirty="0" smtClean="0">
                <a:latin typeface="Arial" charset="0"/>
                <a:ea typeface="ＭＳ Ｐゴシック" charset="0"/>
              </a:rPr>
              <a:t>the </a:t>
            </a:r>
            <a:r>
              <a:rPr lang="en-US" dirty="0">
                <a:latin typeface="Arial" charset="0"/>
                <a:ea typeface="ＭＳ Ｐゴシック" charset="0"/>
              </a:rPr>
              <a:t>school</a:t>
            </a:r>
          </a:p>
          <a:p>
            <a:r>
              <a:rPr lang="en-US" dirty="0">
                <a:latin typeface="Arial" charset="0"/>
                <a:ea typeface="ＭＳ Ｐゴシック" charset="0"/>
              </a:rPr>
              <a:t>	2. Interventions in the same category can be verified by using the same or </a:t>
            </a:r>
            <a:r>
              <a:rPr lang="en-US" dirty="0" smtClean="0">
                <a:latin typeface="Arial" charset="0"/>
                <a:ea typeface="ＭＳ Ｐゴシック" charset="0"/>
              </a:rPr>
              <a:t>similar</a:t>
            </a:r>
          </a:p>
          <a:p>
            <a:r>
              <a:rPr lang="en-US" dirty="0" smtClean="0">
                <a:latin typeface="Arial" charset="0"/>
                <a:ea typeface="ＭＳ Ｐゴシック" charset="0"/>
              </a:rPr>
              <a:t>	    data, </a:t>
            </a:r>
            <a:r>
              <a:rPr lang="en-US" dirty="0">
                <a:latin typeface="Arial" charset="0"/>
                <a:ea typeface="ＭＳ Ｐゴシック" charset="0"/>
              </a:rPr>
              <a:t>thereby simplifying the verification process.</a:t>
            </a:r>
          </a:p>
        </p:txBody>
      </p:sp>
      <p:sp>
        <p:nvSpPr>
          <p:cNvPr id="634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89F5AA3-B821-334C-878A-CFC0104EFC1E}" type="slidenum">
              <a:rPr lang="en-US" sz="1200"/>
              <a:pPr/>
              <a:t>22</a:t>
            </a:fld>
            <a:endParaRPr 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5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u="sng" dirty="0" smtClean="0">
                <a:latin typeface="Arial" charset="0"/>
                <a:ea typeface="ＭＳ Ｐゴシック" charset="0"/>
              </a:rPr>
              <a:t>Optional </a:t>
            </a:r>
            <a:r>
              <a:rPr lang="en-US" u="sng" dirty="0">
                <a:latin typeface="Arial" charset="0"/>
                <a:ea typeface="ＭＳ Ｐゴシック" charset="0"/>
              </a:rPr>
              <a:t>Activity:</a:t>
            </a:r>
          </a:p>
          <a:p>
            <a:r>
              <a:rPr lang="en-US" dirty="0">
                <a:latin typeface="Arial" charset="0"/>
                <a:ea typeface="ＭＳ Ｐゴシック" charset="0"/>
              </a:rPr>
              <a:t>Divide the group into three groups.  Ask each to design </a:t>
            </a:r>
            <a:r>
              <a:rPr lang="en-US" dirty="0" smtClean="0">
                <a:latin typeface="Arial" charset="0"/>
                <a:ea typeface="ＭＳ Ｐゴシック" charset="0"/>
              </a:rPr>
              <a:t>one of the following tutoring interventions: </a:t>
            </a:r>
            <a:endParaRPr lang="en-US" dirty="0">
              <a:latin typeface="Arial" charset="0"/>
              <a:ea typeface="ＭＳ Ｐゴシック" charset="0"/>
            </a:endParaRPr>
          </a:p>
          <a:p>
            <a:r>
              <a:rPr lang="en-US" dirty="0">
                <a:latin typeface="Arial" charset="0"/>
                <a:ea typeface="ＭＳ Ｐゴシック" charset="0"/>
              </a:rPr>
              <a:t>   1. </a:t>
            </a:r>
            <a:r>
              <a:rPr lang="en-US" dirty="0" smtClean="0">
                <a:latin typeface="Arial" charset="0"/>
                <a:ea typeface="ＭＳ Ｐゴシック" charset="0"/>
              </a:rPr>
              <a:t>for an individual</a:t>
            </a:r>
            <a:endParaRPr lang="en-US" dirty="0">
              <a:latin typeface="Arial" charset="0"/>
              <a:ea typeface="ＭＳ Ｐゴシック" charset="0"/>
            </a:endParaRPr>
          </a:p>
          <a:p>
            <a:r>
              <a:rPr lang="en-US" dirty="0">
                <a:latin typeface="Arial" charset="0"/>
                <a:ea typeface="ＭＳ Ｐゴシック" charset="0"/>
              </a:rPr>
              <a:t>   2. for groups of students with </a:t>
            </a:r>
            <a:r>
              <a:rPr lang="en-US" dirty="0" smtClean="0">
                <a:latin typeface="Arial" charset="0"/>
                <a:ea typeface="ＭＳ Ｐゴシック" charset="0"/>
              </a:rPr>
              <a:t>similar needs </a:t>
            </a:r>
            <a:r>
              <a:rPr lang="en-US" dirty="0">
                <a:latin typeface="Arial" charset="0"/>
                <a:ea typeface="ＭＳ Ｐゴシック" charset="0"/>
              </a:rPr>
              <a:t>or </a:t>
            </a:r>
            <a:r>
              <a:rPr lang="en-US" dirty="0" smtClean="0">
                <a:latin typeface="Arial" charset="0"/>
                <a:ea typeface="ＭＳ Ｐゴシック" charset="0"/>
              </a:rPr>
              <a:t>assignments</a:t>
            </a:r>
            <a:endParaRPr lang="en-US" dirty="0">
              <a:latin typeface="Arial" charset="0"/>
              <a:ea typeface="ＭＳ Ｐゴシック" charset="0"/>
            </a:endParaRPr>
          </a:p>
          <a:p>
            <a:r>
              <a:rPr lang="en-US" dirty="0">
                <a:latin typeface="Arial" charset="0"/>
                <a:ea typeface="ＭＳ Ｐゴシック" charset="0"/>
              </a:rPr>
              <a:t>   3. for the entire school </a:t>
            </a:r>
          </a:p>
          <a:p>
            <a:endParaRPr lang="en-US" dirty="0" smtClean="0">
              <a:latin typeface="Arial" charset="0"/>
              <a:ea typeface="ＭＳ Ｐゴシック" charset="0"/>
            </a:endParaRPr>
          </a:p>
          <a:p>
            <a:r>
              <a:rPr lang="en-US" dirty="0" smtClean="0">
                <a:latin typeface="Arial" charset="0"/>
                <a:ea typeface="ＭＳ Ｐゴシック" charset="0"/>
              </a:rPr>
              <a:t>Ask each group </a:t>
            </a:r>
            <a:r>
              <a:rPr lang="en-US" dirty="0">
                <a:latin typeface="Arial" charset="0"/>
                <a:ea typeface="ＭＳ Ｐゴシック" charset="0"/>
              </a:rPr>
              <a:t>to describe </a:t>
            </a:r>
            <a:r>
              <a:rPr lang="en-US" dirty="0" smtClean="0">
                <a:latin typeface="Arial" charset="0"/>
                <a:ea typeface="ＭＳ Ｐゴシック" charset="0"/>
              </a:rPr>
              <a:t>their </a:t>
            </a:r>
            <a:r>
              <a:rPr lang="en-US" dirty="0">
                <a:latin typeface="Arial" charset="0"/>
                <a:ea typeface="ＭＳ Ｐゴシック" charset="0"/>
              </a:rPr>
              <a:t>intervention and how they would measure </a:t>
            </a:r>
            <a:r>
              <a:rPr lang="en-US" dirty="0" smtClean="0">
                <a:latin typeface="Arial" charset="0"/>
                <a:ea typeface="ＭＳ Ｐゴシック" charset="0"/>
              </a:rPr>
              <a:t>its implementation </a:t>
            </a:r>
            <a:r>
              <a:rPr lang="en-US" dirty="0">
                <a:latin typeface="Arial" charset="0"/>
                <a:ea typeface="ＭＳ Ｐゴシック" charset="0"/>
              </a:rPr>
              <a:t>and </a:t>
            </a:r>
            <a:r>
              <a:rPr lang="en-US" dirty="0" smtClean="0">
                <a:latin typeface="Arial" charset="0"/>
                <a:ea typeface="ＭＳ Ｐゴシック" charset="0"/>
              </a:rPr>
              <a:t>impact.</a:t>
            </a:r>
            <a:endParaRPr lang="en-US" dirty="0">
              <a:latin typeface="Arial" charset="0"/>
              <a:ea typeface="ＭＳ Ｐゴシック" charset="0"/>
            </a:endParaRPr>
          </a:p>
        </p:txBody>
      </p:sp>
      <p:sp>
        <p:nvSpPr>
          <p:cNvPr id="655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5710C82-C9A2-1841-9CD5-20DDA1BEACDA}" type="slidenum">
              <a:rPr lang="en-US" sz="1200"/>
              <a:pPr/>
              <a:t>23</a:t>
            </a:fld>
            <a:endParaRPr 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758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23ED21B-4322-C84E-BD5B-76CAE50769E4}" type="slidenum">
              <a:rPr lang="en-US" sz="1200"/>
              <a:pPr/>
              <a:t>24</a:t>
            </a:fld>
            <a:endParaRPr lang="en-US" sz="1200" dirty="0"/>
          </a:p>
        </p:txBody>
      </p:sp>
      <p:sp>
        <p:nvSpPr>
          <p:cNvPr id="67587" name="Notes Placeholder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charset="0"/>
                <a:ea typeface="ＭＳ Ｐゴシック" charset="0"/>
              </a:rPr>
              <a:t>By combining the EWDS tool and a </a:t>
            </a:r>
            <a:r>
              <a:rPr lang="en-US" dirty="0" smtClean="0">
                <a:latin typeface="Arial" charset="0"/>
                <a:ea typeface="ＭＳ Ｐゴシック" charset="0"/>
              </a:rPr>
              <a:t>data-driven </a:t>
            </a:r>
            <a:r>
              <a:rPr lang="en-US" dirty="0">
                <a:latin typeface="Arial" charset="0"/>
                <a:ea typeface="ＭＳ Ｐゴシック" charset="0"/>
              </a:rPr>
              <a:t>system, </a:t>
            </a:r>
            <a:r>
              <a:rPr lang="en-US" dirty="0" smtClean="0">
                <a:latin typeface="Arial" charset="0"/>
                <a:ea typeface="ＭＳ Ｐゴシック" charset="0"/>
              </a:rPr>
              <a:t>schools </a:t>
            </a:r>
            <a:r>
              <a:rPr lang="en-US" dirty="0">
                <a:latin typeface="Arial" charset="0"/>
                <a:ea typeface="ＭＳ Ｐゴシック" charset="0"/>
              </a:rPr>
              <a:t>can increase their graduation rate.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24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FE87781-ED01-9345-BE34-802A3A65DC90}" type="slidenum">
              <a:rPr lang="en-US" sz="1200"/>
              <a:pPr/>
              <a:t>3</a:t>
            </a:fld>
            <a:endParaRPr lang="en-US" sz="1200"/>
          </a:p>
        </p:txBody>
      </p:sp>
      <p:sp>
        <p:nvSpPr>
          <p:cNvPr id="10243" name="Notes Placeholder 4"/>
          <p:cNvSpPr>
            <a:spLocks noGrp="1"/>
          </p:cNvSpPr>
          <p:nvPr/>
        </p:nvSpPr>
        <p:spPr bwMode="auto">
          <a:xfrm>
            <a:off x="203200" y="3365500"/>
            <a:ext cx="64135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a:spcBef>
                <a:spcPct val="30000"/>
              </a:spcBef>
            </a:pPr>
            <a:endParaRPr lang="en-US" sz="14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3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charset="0"/>
                <a:ea typeface="ＭＳ Ｐゴシック" charset="0"/>
              </a:rPr>
              <a:t>Note</a:t>
            </a:r>
            <a:r>
              <a:rPr lang="en-US" dirty="0">
                <a:latin typeface="Arial" charset="0"/>
                <a:ea typeface="ＭＳ Ｐゴシック" charset="0"/>
              </a:rPr>
              <a:t>: </a:t>
            </a:r>
          </a:p>
          <a:p>
            <a:pPr>
              <a:buFontTx/>
              <a:buAutoNum type="arabicPeriod"/>
            </a:pPr>
            <a:r>
              <a:rPr lang="en-US" dirty="0">
                <a:latin typeface="Arial" charset="0"/>
                <a:ea typeface="ＭＳ Ｐゴシック" charset="0"/>
              </a:rPr>
              <a:t> Rates may not add to 100% because of rounding. </a:t>
            </a:r>
          </a:p>
          <a:p>
            <a:endParaRPr lang="en-US" dirty="0">
              <a:latin typeface="Arial" charset="0"/>
              <a:ea typeface="ＭＳ Ｐゴシック" charset="0"/>
            </a:endParaRPr>
          </a:p>
          <a:p>
            <a:endParaRPr lang="en-US" dirty="0">
              <a:latin typeface="Arial" charset="0"/>
              <a:ea typeface="ＭＳ Ｐゴシック" charset="0"/>
            </a:endParaRPr>
          </a:p>
          <a:p>
            <a:endParaRPr lang="en-US" dirty="0">
              <a:latin typeface="Arial" charset="0"/>
              <a:ea typeface="ＭＳ Ｐゴシック" charset="0"/>
            </a:endParaRPr>
          </a:p>
          <a:p>
            <a:endParaRPr lang="en-US" dirty="0">
              <a:latin typeface="Arial" charset="0"/>
              <a:ea typeface="ＭＳ Ｐゴシック" charset="0"/>
            </a:endParaRPr>
          </a:p>
          <a:p>
            <a:endParaRPr lang="en-US" dirty="0">
              <a:latin typeface="Arial" charset="0"/>
              <a:ea typeface="ＭＳ Ｐゴシック" charset="0"/>
            </a:endParaRPr>
          </a:p>
        </p:txBody>
      </p:sp>
      <p:sp>
        <p:nvSpPr>
          <p:cNvPr id="143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5AFFA90-2755-D24E-9887-46E28DDCD1FB}" type="slidenum">
              <a:rPr lang="en-US" sz="1200"/>
              <a:pPr/>
              <a:t>4</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charset="0"/>
              <a:ea typeface="ＭＳ Ｐゴシック" charset="0"/>
            </a:endParaRP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637FDE4-D2EB-964D-B184-0892822B1ED9}" type="slidenum">
              <a:rPr lang="en-US" sz="1200"/>
              <a:pPr/>
              <a:t>5</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endParaRP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78FBBDC-1FDA-E04C-8E7B-00A85CD6375F}" type="slidenum">
              <a:rPr lang="en-US" sz="1200"/>
              <a:pPr/>
              <a:t>6</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u="none" dirty="0" smtClean="0">
                <a:latin typeface="Arial" charset="0"/>
                <a:ea typeface="ＭＳ Ｐゴシック" charset="0"/>
              </a:rPr>
              <a:t>Optional </a:t>
            </a:r>
            <a:r>
              <a:rPr lang="en-US" u="none" dirty="0">
                <a:latin typeface="Arial" charset="0"/>
                <a:ea typeface="ＭＳ Ｐゴシック" charset="0"/>
              </a:rPr>
              <a:t>Activity</a:t>
            </a:r>
            <a:r>
              <a:rPr lang="en-US" dirty="0">
                <a:latin typeface="Arial" charset="0"/>
                <a:ea typeface="ＭＳ Ｐゴシック" charset="0"/>
              </a:rPr>
              <a:t>:</a:t>
            </a:r>
          </a:p>
          <a:p>
            <a:r>
              <a:rPr lang="en-US" dirty="0">
                <a:latin typeface="Arial" charset="0"/>
                <a:ea typeface="ＭＳ Ｐゴシック" charset="0"/>
              </a:rPr>
              <a:t>Ask pairs or tables to identify what they think are four dropout indicators. Share ideas.</a:t>
            </a:r>
          </a:p>
          <a:p>
            <a:endParaRPr lang="en-US" dirty="0">
              <a:latin typeface="Arial" charset="0"/>
              <a:ea typeface="ＭＳ Ｐゴシック" charset="0"/>
            </a:endParaRPr>
          </a:p>
        </p:txBody>
      </p:sp>
      <p:sp>
        <p:nvSpPr>
          <p:cNvPr id="225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EA278D5-BC8D-7C4C-B837-9F6B15E6370E}" type="slidenum">
              <a:rPr lang="en-US" sz="1200"/>
              <a:pPr/>
              <a:t>7</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D175E3B-902E-EF49-9D8F-4A68A7ECDDCB}" type="slidenum">
              <a:rPr lang="en-US" sz="1200"/>
              <a:pPr/>
              <a:t>8</a:t>
            </a:fld>
            <a:endParaRPr lang="en-US" sz="1200"/>
          </a:p>
        </p:txBody>
      </p:sp>
      <p:sp>
        <p:nvSpPr>
          <p:cNvPr id="24579" name="Notes Placeholder 4"/>
          <p:cNvSpPr>
            <a:spLocks noGrp="1"/>
          </p:cNvSpPr>
          <p:nvPr/>
        </p:nvSpPr>
        <p:spPr bwMode="auto">
          <a:xfrm>
            <a:off x="203200" y="3365500"/>
            <a:ext cx="64135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a:spcBef>
                <a:spcPct val="30000"/>
              </a:spcBef>
            </a:pPr>
            <a:endParaRPr lang="en-US" sz="1400"/>
          </a:p>
        </p:txBody>
      </p:sp>
      <p:sp>
        <p:nvSpPr>
          <p:cNvPr id="24580" name="Notes Placeholder 4"/>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lnSpc>
                <a:spcPct val="80000"/>
              </a:lnSpc>
            </a:pPr>
            <a:endParaRPr lang="en-US" sz="800">
              <a:latin typeface="Arial" charset="0"/>
              <a:ea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charset="0"/>
                <a:ea typeface="ＭＳ Ｐゴシック" charset="0"/>
              </a:rPr>
              <a:t>The Early Warning System (EWS) Tool was originally developed by the National High School Center (NHSC) at the American Institutes for Research (AIR) to </a:t>
            </a:r>
            <a:r>
              <a:rPr lang="en-US" dirty="0" smtClean="0">
                <a:latin typeface="Arial" charset="0"/>
                <a:ea typeface="ＭＳ Ｐゴシック" charset="0"/>
              </a:rPr>
              <a:t>calculate automatically the </a:t>
            </a:r>
            <a:r>
              <a:rPr lang="en-US" dirty="0">
                <a:latin typeface="Arial" charset="0"/>
                <a:ea typeface="ＭＳ Ｐゴシック" charset="0"/>
              </a:rPr>
              <a:t>high-yield indicators related to dropout. With permission of and in collaboration with the NHSC, the Texas Comprehensive Center (TXCC) at SEDL adapted the EWS </a:t>
            </a:r>
            <a:r>
              <a:rPr lang="en-US" dirty="0" smtClean="0">
                <a:latin typeface="Arial" charset="0"/>
                <a:ea typeface="ＭＳ Ｐゴシック" charset="0"/>
              </a:rPr>
              <a:t>Tool to </a:t>
            </a:r>
            <a:r>
              <a:rPr lang="en-US" dirty="0">
                <a:latin typeface="Arial" charset="0"/>
                <a:ea typeface="ＭＳ Ｐゴシック" charset="0"/>
              </a:rPr>
              <a:t>produce an online customized database version </a:t>
            </a:r>
            <a:r>
              <a:rPr lang="en-US" dirty="0" smtClean="0">
                <a:latin typeface="Arial" charset="0"/>
                <a:ea typeface="ＭＳ Ｐゴシック" charset="0"/>
              </a:rPr>
              <a:t>called </a:t>
            </a:r>
            <a:r>
              <a:rPr lang="en-US" dirty="0">
                <a:latin typeface="Arial" charset="0"/>
                <a:ea typeface="ＭＳ Ｐゴシック" charset="0"/>
              </a:rPr>
              <a:t>the Early Warning Data System (EWDS). </a:t>
            </a:r>
          </a:p>
          <a:p>
            <a:endParaRPr lang="en-US" dirty="0">
              <a:latin typeface="Arial" charset="0"/>
              <a:ea typeface="ＭＳ Ｐゴシック" charset="0"/>
            </a:endParaRPr>
          </a:p>
          <a:p>
            <a:r>
              <a:rPr lang="en-US" dirty="0">
                <a:latin typeface="Arial" charset="0"/>
                <a:ea typeface="ＭＳ Ｐゴシック" charset="0"/>
              </a:rPr>
              <a:t>Begin the demonstration. </a:t>
            </a:r>
            <a:r>
              <a:rPr lang="en-US" dirty="0" smtClean="0">
                <a:latin typeface="Arial" charset="0"/>
                <a:ea typeface="ＭＳ Ｐゴシック" charset="0"/>
              </a:rPr>
              <a:t>See </a:t>
            </a:r>
            <a:r>
              <a:rPr lang="en-US" dirty="0">
                <a:latin typeface="Arial" charset="0"/>
                <a:ea typeface="ＭＳ Ｐゴシック" charset="0"/>
              </a:rPr>
              <a:t>the </a:t>
            </a:r>
            <a:r>
              <a:rPr lang="en-US" dirty="0" smtClean="0">
                <a:latin typeface="Arial" charset="0"/>
                <a:ea typeface="ＭＳ Ｐゴシック" charset="0"/>
              </a:rPr>
              <a:t>12-step </a:t>
            </a:r>
            <a:r>
              <a:rPr lang="en-US">
                <a:latin typeface="Arial" charset="0"/>
                <a:ea typeface="ＭＳ Ｐゴシック" charset="0"/>
              </a:rPr>
              <a:t>EWDS </a:t>
            </a:r>
            <a:r>
              <a:rPr lang="en-US" smtClean="0">
                <a:latin typeface="Arial" charset="0"/>
                <a:ea typeface="ＭＳ Ｐゴシック" charset="0"/>
              </a:rPr>
              <a:t>demonstration </a:t>
            </a:r>
            <a:r>
              <a:rPr lang="en-US" dirty="0">
                <a:latin typeface="Arial" charset="0"/>
                <a:ea typeface="ＭＳ Ｐゴシック" charset="0"/>
              </a:rPr>
              <a:t>to guide the presentation.</a:t>
            </a:r>
          </a:p>
          <a:p>
            <a:endParaRPr lang="en-US" dirty="0">
              <a:latin typeface="Arial" charset="0"/>
              <a:ea typeface="ＭＳ Ｐゴシック" charset="0"/>
            </a:endParaRPr>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9F66CB8-4D37-0F45-A340-94881782E584}" type="slidenum">
              <a:rPr lang="en-US" sz="1200"/>
              <a:pPr/>
              <a:t>9</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547911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68339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34100" y="838200"/>
            <a:ext cx="19431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838200"/>
            <a:ext cx="56769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7555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409059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48785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796944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6764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7200" y="16764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7629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076785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3033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23399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29008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195145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281908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5442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34100" y="838200"/>
            <a:ext cx="19431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838200"/>
            <a:ext cx="56769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39134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830290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6764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7200" y="16764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22312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51019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13440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9491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12469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8216368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8382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04800" y="1676400"/>
            <a:ext cx="7772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hdr="0" ftr="0" dt="0"/>
  <p:txStyles>
    <p:titleStyle>
      <a:lvl1pPr algn="l" rtl="0" eaLnBrk="0" fontAlgn="base" hangingPunct="0">
        <a:spcBef>
          <a:spcPct val="0"/>
        </a:spcBef>
        <a:spcAft>
          <a:spcPct val="0"/>
        </a:spcAft>
        <a:defRPr sz="3200">
          <a:solidFill>
            <a:srgbClr val="1A4454"/>
          </a:solidFill>
          <a:latin typeface="+mj-lt"/>
          <a:ea typeface="+mj-ea"/>
          <a:cs typeface="+mj-cs"/>
        </a:defRPr>
      </a:lvl1pPr>
      <a:lvl2pPr algn="l" rtl="0" eaLnBrk="0" fontAlgn="base" hangingPunct="0">
        <a:spcBef>
          <a:spcPct val="0"/>
        </a:spcBef>
        <a:spcAft>
          <a:spcPct val="0"/>
        </a:spcAft>
        <a:defRPr sz="3200">
          <a:solidFill>
            <a:srgbClr val="1A4454"/>
          </a:solidFill>
          <a:latin typeface="Arial" pitchFamily="-112" charset="0"/>
          <a:ea typeface="ＭＳ Ｐゴシック" pitchFamily="-112" charset="-128"/>
          <a:cs typeface="ＭＳ Ｐゴシック" pitchFamily="-112" charset="-128"/>
        </a:defRPr>
      </a:lvl2pPr>
      <a:lvl3pPr algn="l" rtl="0" eaLnBrk="0" fontAlgn="base" hangingPunct="0">
        <a:spcBef>
          <a:spcPct val="0"/>
        </a:spcBef>
        <a:spcAft>
          <a:spcPct val="0"/>
        </a:spcAft>
        <a:defRPr sz="3200">
          <a:solidFill>
            <a:srgbClr val="1A4454"/>
          </a:solidFill>
          <a:latin typeface="Arial" pitchFamily="-112" charset="0"/>
          <a:ea typeface="ＭＳ Ｐゴシック" pitchFamily="-112" charset="-128"/>
          <a:cs typeface="ＭＳ Ｐゴシック" pitchFamily="-112" charset="-128"/>
        </a:defRPr>
      </a:lvl3pPr>
      <a:lvl4pPr algn="l" rtl="0" eaLnBrk="0" fontAlgn="base" hangingPunct="0">
        <a:spcBef>
          <a:spcPct val="0"/>
        </a:spcBef>
        <a:spcAft>
          <a:spcPct val="0"/>
        </a:spcAft>
        <a:defRPr sz="3200">
          <a:solidFill>
            <a:srgbClr val="1A4454"/>
          </a:solidFill>
          <a:latin typeface="Arial" pitchFamily="-112" charset="0"/>
          <a:ea typeface="ＭＳ Ｐゴシック" pitchFamily="-112" charset="-128"/>
          <a:cs typeface="ＭＳ Ｐゴシック" pitchFamily="-112" charset="-128"/>
        </a:defRPr>
      </a:lvl4pPr>
      <a:lvl5pPr algn="l" rtl="0" eaLnBrk="0" fontAlgn="base" hangingPunct="0">
        <a:spcBef>
          <a:spcPct val="0"/>
        </a:spcBef>
        <a:spcAft>
          <a:spcPct val="0"/>
        </a:spcAft>
        <a:defRPr sz="3200">
          <a:solidFill>
            <a:srgbClr val="1A4454"/>
          </a:solidFill>
          <a:latin typeface="Arial" pitchFamily="-112" charset="0"/>
          <a:ea typeface="ＭＳ Ｐゴシック" pitchFamily="-112" charset="-128"/>
          <a:cs typeface="ＭＳ Ｐゴシック" pitchFamily="-112" charset="-128"/>
        </a:defRPr>
      </a:lvl5pPr>
      <a:lvl6pPr marL="457200" algn="l" rtl="0" fontAlgn="base">
        <a:spcBef>
          <a:spcPct val="0"/>
        </a:spcBef>
        <a:spcAft>
          <a:spcPct val="0"/>
        </a:spcAft>
        <a:defRPr sz="3200">
          <a:solidFill>
            <a:srgbClr val="1A4454"/>
          </a:solidFill>
          <a:latin typeface="Arial" pitchFamily="-112" charset="0"/>
          <a:ea typeface="ＭＳ Ｐゴシック" pitchFamily="-112" charset="-128"/>
          <a:cs typeface="ＭＳ Ｐゴシック" pitchFamily="-112" charset="-128"/>
        </a:defRPr>
      </a:lvl6pPr>
      <a:lvl7pPr marL="914400" algn="l" rtl="0" fontAlgn="base">
        <a:spcBef>
          <a:spcPct val="0"/>
        </a:spcBef>
        <a:spcAft>
          <a:spcPct val="0"/>
        </a:spcAft>
        <a:defRPr sz="3200">
          <a:solidFill>
            <a:srgbClr val="1A4454"/>
          </a:solidFill>
          <a:latin typeface="Arial" pitchFamily="-112" charset="0"/>
          <a:ea typeface="ＭＳ Ｐゴシック" pitchFamily="-112" charset="-128"/>
          <a:cs typeface="ＭＳ Ｐゴシック" pitchFamily="-112" charset="-128"/>
        </a:defRPr>
      </a:lvl7pPr>
      <a:lvl8pPr marL="1371600" algn="l" rtl="0" fontAlgn="base">
        <a:spcBef>
          <a:spcPct val="0"/>
        </a:spcBef>
        <a:spcAft>
          <a:spcPct val="0"/>
        </a:spcAft>
        <a:defRPr sz="3200">
          <a:solidFill>
            <a:srgbClr val="1A4454"/>
          </a:solidFill>
          <a:latin typeface="Arial" pitchFamily="-112" charset="0"/>
          <a:ea typeface="ＭＳ Ｐゴシック" pitchFamily="-112" charset="-128"/>
          <a:cs typeface="ＭＳ Ｐゴシック" pitchFamily="-112" charset="-128"/>
        </a:defRPr>
      </a:lvl8pPr>
      <a:lvl9pPr marL="1828800" algn="l" rtl="0" fontAlgn="base">
        <a:spcBef>
          <a:spcPct val="0"/>
        </a:spcBef>
        <a:spcAft>
          <a:spcPct val="0"/>
        </a:spcAft>
        <a:defRPr sz="3200">
          <a:solidFill>
            <a:srgbClr val="1A4454"/>
          </a:solidFill>
          <a:latin typeface="Arial" pitchFamily="-112" charset="0"/>
          <a:ea typeface="ＭＳ Ｐゴシック" pitchFamily="-112" charset="-128"/>
          <a:cs typeface="ＭＳ Ｐゴシック" pitchFamily="-112" charset="-128"/>
        </a:defRPr>
      </a:lvl9pPr>
    </p:titleStyle>
    <p:bodyStyle>
      <a:lvl1pPr marL="342900" indent="-342900" algn="l" rtl="0" eaLnBrk="0" fontAlgn="base" hangingPunct="0">
        <a:spcBef>
          <a:spcPct val="20000"/>
        </a:spcBef>
        <a:spcAft>
          <a:spcPct val="0"/>
        </a:spcAft>
        <a:buClr>
          <a:srgbClr val="1A4454"/>
        </a:buClr>
        <a:buFont typeface="Times" charset="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Font typeface="Wingdings" charset="0"/>
        <a:buChar char="§"/>
        <a:defRPr sz="2400">
          <a:solidFill>
            <a:schemeClr val="tx1"/>
          </a:solidFill>
          <a:latin typeface="+mn-lt"/>
          <a:ea typeface="+mn-ea"/>
        </a:defRPr>
      </a:lvl3pPr>
      <a:lvl4pPr marL="1600200" indent="-228600" algn="l" rtl="0" eaLnBrk="0" fontAlgn="base" hangingPunct="0">
        <a:spcBef>
          <a:spcPct val="20000"/>
        </a:spcBef>
        <a:spcAft>
          <a:spcPct val="0"/>
        </a:spcAft>
        <a:buChar char="o"/>
        <a:defRPr sz="2400">
          <a:solidFill>
            <a:schemeClr val="tx1"/>
          </a:solidFill>
          <a:latin typeface="+mn-lt"/>
          <a:ea typeface="+mn-ea"/>
        </a:defRPr>
      </a:lvl4pPr>
      <a:lvl5pPr marL="2057400" indent="-228600" algn="l" rtl="0" eaLnBrk="0" fontAlgn="base" hangingPunct="0">
        <a:spcBef>
          <a:spcPct val="20000"/>
        </a:spcBef>
        <a:spcAft>
          <a:spcPct val="0"/>
        </a:spcAft>
        <a:buFont typeface="Times" charset="0"/>
        <a:buChar char="•"/>
        <a:defRPr sz="2400">
          <a:solidFill>
            <a:schemeClr val="tx1"/>
          </a:solidFill>
          <a:latin typeface="+mn-lt"/>
          <a:ea typeface="+mn-ea"/>
        </a:defRPr>
      </a:lvl5pPr>
      <a:lvl6pPr marL="2514600" indent="-228600" algn="l" rtl="0" fontAlgn="base">
        <a:spcBef>
          <a:spcPct val="20000"/>
        </a:spcBef>
        <a:spcAft>
          <a:spcPct val="0"/>
        </a:spcAft>
        <a:buFont typeface="Times" pitchFamily="-112" charset="0"/>
        <a:buChar char="•"/>
        <a:defRPr sz="2400">
          <a:solidFill>
            <a:schemeClr val="tx1"/>
          </a:solidFill>
          <a:latin typeface="+mn-lt"/>
          <a:ea typeface="+mn-ea"/>
        </a:defRPr>
      </a:lvl6pPr>
      <a:lvl7pPr marL="2971800" indent="-228600" algn="l" rtl="0" fontAlgn="base">
        <a:spcBef>
          <a:spcPct val="20000"/>
        </a:spcBef>
        <a:spcAft>
          <a:spcPct val="0"/>
        </a:spcAft>
        <a:buFont typeface="Times" pitchFamily="-112" charset="0"/>
        <a:buChar char="•"/>
        <a:defRPr sz="2400">
          <a:solidFill>
            <a:schemeClr val="tx1"/>
          </a:solidFill>
          <a:latin typeface="+mn-lt"/>
          <a:ea typeface="+mn-ea"/>
        </a:defRPr>
      </a:lvl7pPr>
      <a:lvl8pPr marL="3429000" indent="-228600" algn="l" rtl="0" fontAlgn="base">
        <a:spcBef>
          <a:spcPct val="20000"/>
        </a:spcBef>
        <a:spcAft>
          <a:spcPct val="0"/>
        </a:spcAft>
        <a:buFont typeface="Times" pitchFamily="-112" charset="0"/>
        <a:buChar char="•"/>
        <a:defRPr sz="2400">
          <a:solidFill>
            <a:schemeClr val="tx1"/>
          </a:solidFill>
          <a:latin typeface="+mn-lt"/>
          <a:ea typeface="+mn-ea"/>
        </a:defRPr>
      </a:lvl8pPr>
      <a:lvl9pPr marL="3886200" indent="-228600" algn="l" rtl="0" fontAlgn="base">
        <a:spcBef>
          <a:spcPct val="20000"/>
        </a:spcBef>
        <a:spcAft>
          <a:spcPct val="0"/>
        </a:spcAft>
        <a:buFont typeface="Times" pitchFamily="-112" charset="0"/>
        <a:buChar char="•"/>
        <a:defRPr sz="24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04800" y="8382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304800" y="1676400"/>
            <a:ext cx="7772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ftr="0" dt="0"/>
  <p:txStyles>
    <p:titleStyle>
      <a:lvl1pPr algn="l" rtl="0" eaLnBrk="0" fontAlgn="base" hangingPunct="0">
        <a:spcBef>
          <a:spcPct val="0"/>
        </a:spcBef>
        <a:spcAft>
          <a:spcPct val="0"/>
        </a:spcAft>
        <a:defRPr sz="3200">
          <a:solidFill>
            <a:srgbClr val="1A4454"/>
          </a:solidFill>
          <a:latin typeface="+mj-lt"/>
          <a:ea typeface="+mj-ea"/>
          <a:cs typeface="+mj-cs"/>
        </a:defRPr>
      </a:lvl1pPr>
      <a:lvl2pPr algn="l" rtl="0" eaLnBrk="0" fontAlgn="base" hangingPunct="0">
        <a:spcBef>
          <a:spcPct val="0"/>
        </a:spcBef>
        <a:spcAft>
          <a:spcPct val="0"/>
        </a:spcAft>
        <a:defRPr sz="3200">
          <a:solidFill>
            <a:srgbClr val="1A4454"/>
          </a:solidFill>
          <a:latin typeface="Arial" pitchFamily="-112" charset="0"/>
          <a:ea typeface="ＭＳ Ｐゴシック" pitchFamily="-112" charset="-128"/>
          <a:cs typeface="ＭＳ Ｐゴシック" pitchFamily="-112" charset="-128"/>
        </a:defRPr>
      </a:lvl2pPr>
      <a:lvl3pPr algn="l" rtl="0" eaLnBrk="0" fontAlgn="base" hangingPunct="0">
        <a:spcBef>
          <a:spcPct val="0"/>
        </a:spcBef>
        <a:spcAft>
          <a:spcPct val="0"/>
        </a:spcAft>
        <a:defRPr sz="3200">
          <a:solidFill>
            <a:srgbClr val="1A4454"/>
          </a:solidFill>
          <a:latin typeface="Arial" pitchFamily="-112" charset="0"/>
          <a:ea typeface="ＭＳ Ｐゴシック" pitchFamily="-112" charset="-128"/>
          <a:cs typeface="ＭＳ Ｐゴシック" pitchFamily="-112" charset="-128"/>
        </a:defRPr>
      </a:lvl3pPr>
      <a:lvl4pPr algn="l" rtl="0" eaLnBrk="0" fontAlgn="base" hangingPunct="0">
        <a:spcBef>
          <a:spcPct val="0"/>
        </a:spcBef>
        <a:spcAft>
          <a:spcPct val="0"/>
        </a:spcAft>
        <a:defRPr sz="3200">
          <a:solidFill>
            <a:srgbClr val="1A4454"/>
          </a:solidFill>
          <a:latin typeface="Arial" pitchFamily="-112" charset="0"/>
          <a:ea typeface="ＭＳ Ｐゴシック" pitchFamily="-112" charset="-128"/>
          <a:cs typeface="ＭＳ Ｐゴシック" pitchFamily="-112" charset="-128"/>
        </a:defRPr>
      </a:lvl4pPr>
      <a:lvl5pPr algn="l" rtl="0" eaLnBrk="0" fontAlgn="base" hangingPunct="0">
        <a:spcBef>
          <a:spcPct val="0"/>
        </a:spcBef>
        <a:spcAft>
          <a:spcPct val="0"/>
        </a:spcAft>
        <a:defRPr sz="3200">
          <a:solidFill>
            <a:srgbClr val="1A4454"/>
          </a:solidFill>
          <a:latin typeface="Arial" pitchFamily="-112" charset="0"/>
          <a:ea typeface="ＭＳ Ｐゴシック" pitchFamily="-112" charset="-128"/>
          <a:cs typeface="ＭＳ Ｐゴシック" pitchFamily="-112" charset="-128"/>
        </a:defRPr>
      </a:lvl5pPr>
      <a:lvl6pPr marL="457200" algn="l" rtl="0" fontAlgn="base">
        <a:spcBef>
          <a:spcPct val="0"/>
        </a:spcBef>
        <a:spcAft>
          <a:spcPct val="0"/>
        </a:spcAft>
        <a:defRPr sz="3200">
          <a:solidFill>
            <a:srgbClr val="1A4454"/>
          </a:solidFill>
          <a:latin typeface="Arial" pitchFamily="-112" charset="0"/>
          <a:ea typeface="ＭＳ Ｐゴシック" pitchFamily="-112" charset="-128"/>
          <a:cs typeface="ＭＳ Ｐゴシック" pitchFamily="-112" charset="-128"/>
        </a:defRPr>
      </a:lvl6pPr>
      <a:lvl7pPr marL="914400" algn="l" rtl="0" fontAlgn="base">
        <a:spcBef>
          <a:spcPct val="0"/>
        </a:spcBef>
        <a:spcAft>
          <a:spcPct val="0"/>
        </a:spcAft>
        <a:defRPr sz="3200">
          <a:solidFill>
            <a:srgbClr val="1A4454"/>
          </a:solidFill>
          <a:latin typeface="Arial" pitchFamily="-112" charset="0"/>
          <a:ea typeface="ＭＳ Ｐゴシック" pitchFamily="-112" charset="-128"/>
          <a:cs typeface="ＭＳ Ｐゴシック" pitchFamily="-112" charset="-128"/>
        </a:defRPr>
      </a:lvl7pPr>
      <a:lvl8pPr marL="1371600" algn="l" rtl="0" fontAlgn="base">
        <a:spcBef>
          <a:spcPct val="0"/>
        </a:spcBef>
        <a:spcAft>
          <a:spcPct val="0"/>
        </a:spcAft>
        <a:defRPr sz="3200">
          <a:solidFill>
            <a:srgbClr val="1A4454"/>
          </a:solidFill>
          <a:latin typeface="Arial" pitchFamily="-112" charset="0"/>
          <a:ea typeface="ＭＳ Ｐゴシック" pitchFamily="-112" charset="-128"/>
          <a:cs typeface="ＭＳ Ｐゴシック" pitchFamily="-112" charset="-128"/>
        </a:defRPr>
      </a:lvl8pPr>
      <a:lvl9pPr marL="1828800" algn="l" rtl="0" fontAlgn="base">
        <a:spcBef>
          <a:spcPct val="0"/>
        </a:spcBef>
        <a:spcAft>
          <a:spcPct val="0"/>
        </a:spcAft>
        <a:defRPr sz="3200">
          <a:solidFill>
            <a:srgbClr val="1A4454"/>
          </a:solidFill>
          <a:latin typeface="Arial" pitchFamily="-112" charset="0"/>
          <a:ea typeface="ＭＳ Ｐゴシック" pitchFamily="-112" charset="-128"/>
          <a:cs typeface="ＭＳ Ｐゴシック" pitchFamily="-112" charset="-128"/>
        </a:defRPr>
      </a:lvl9pPr>
    </p:titleStyle>
    <p:bodyStyle>
      <a:lvl1pPr marL="342900" indent="-342900" algn="l" rtl="0" eaLnBrk="0" fontAlgn="base" hangingPunct="0">
        <a:spcBef>
          <a:spcPct val="20000"/>
        </a:spcBef>
        <a:spcAft>
          <a:spcPct val="0"/>
        </a:spcAft>
        <a:buClr>
          <a:srgbClr val="1A4454"/>
        </a:buClr>
        <a:buFont typeface="Times" charset="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Font typeface="Wingdings" charset="0"/>
        <a:buChar char="§"/>
        <a:defRPr sz="2400">
          <a:solidFill>
            <a:schemeClr val="tx1"/>
          </a:solidFill>
          <a:latin typeface="+mn-lt"/>
          <a:ea typeface="+mn-ea"/>
        </a:defRPr>
      </a:lvl3pPr>
      <a:lvl4pPr marL="1600200" indent="-228600" algn="l" rtl="0" eaLnBrk="0" fontAlgn="base" hangingPunct="0">
        <a:spcBef>
          <a:spcPct val="20000"/>
        </a:spcBef>
        <a:spcAft>
          <a:spcPct val="0"/>
        </a:spcAft>
        <a:buChar char="o"/>
        <a:defRPr sz="2400">
          <a:solidFill>
            <a:schemeClr val="tx1"/>
          </a:solidFill>
          <a:latin typeface="+mn-lt"/>
          <a:ea typeface="+mn-ea"/>
        </a:defRPr>
      </a:lvl4pPr>
      <a:lvl5pPr marL="2057400" indent="-228600" algn="l" rtl="0" eaLnBrk="0" fontAlgn="base" hangingPunct="0">
        <a:spcBef>
          <a:spcPct val="20000"/>
        </a:spcBef>
        <a:spcAft>
          <a:spcPct val="0"/>
        </a:spcAft>
        <a:buFont typeface="Times" charset="0"/>
        <a:buChar char="•"/>
        <a:defRPr sz="2400">
          <a:solidFill>
            <a:schemeClr val="tx1"/>
          </a:solidFill>
          <a:latin typeface="+mn-lt"/>
          <a:ea typeface="+mn-ea"/>
        </a:defRPr>
      </a:lvl5pPr>
      <a:lvl6pPr marL="2514600" indent="-228600" algn="l" rtl="0" fontAlgn="base">
        <a:spcBef>
          <a:spcPct val="20000"/>
        </a:spcBef>
        <a:spcAft>
          <a:spcPct val="0"/>
        </a:spcAft>
        <a:buFont typeface="Times" pitchFamily="-112" charset="0"/>
        <a:buChar char="•"/>
        <a:defRPr sz="2400">
          <a:solidFill>
            <a:schemeClr val="tx1"/>
          </a:solidFill>
          <a:latin typeface="+mn-lt"/>
          <a:ea typeface="+mn-ea"/>
        </a:defRPr>
      </a:lvl6pPr>
      <a:lvl7pPr marL="2971800" indent="-228600" algn="l" rtl="0" fontAlgn="base">
        <a:spcBef>
          <a:spcPct val="20000"/>
        </a:spcBef>
        <a:spcAft>
          <a:spcPct val="0"/>
        </a:spcAft>
        <a:buFont typeface="Times" pitchFamily="-112" charset="0"/>
        <a:buChar char="•"/>
        <a:defRPr sz="2400">
          <a:solidFill>
            <a:schemeClr val="tx1"/>
          </a:solidFill>
          <a:latin typeface="+mn-lt"/>
          <a:ea typeface="+mn-ea"/>
        </a:defRPr>
      </a:lvl7pPr>
      <a:lvl8pPr marL="3429000" indent="-228600" algn="l" rtl="0" fontAlgn="base">
        <a:spcBef>
          <a:spcPct val="20000"/>
        </a:spcBef>
        <a:spcAft>
          <a:spcPct val="0"/>
        </a:spcAft>
        <a:buFont typeface="Times" pitchFamily="-112" charset="0"/>
        <a:buChar char="•"/>
        <a:defRPr sz="2400">
          <a:solidFill>
            <a:schemeClr val="tx1"/>
          </a:solidFill>
          <a:latin typeface="+mn-lt"/>
          <a:ea typeface="+mn-ea"/>
        </a:defRPr>
      </a:lvl8pPr>
      <a:lvl9pPr marL="3886200" indent="-228600" algn="l" rtl="0" fontAlgn="base">
        <a:spcBef>
          <a:spcPct val="20000"/>
        </a:spcBef>
        <a:spcAft>
          <a:spcPct val="0"/>
        </a:spcAft>
        <a:buFont typeface="Times" pitchFamily="-112" charset="0"/>
        <a:buChar char="•"/>
        <a:defRPr sz="24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audio" Target="../media/audio1.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1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15.jpeg"/></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6.png"/><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le 1"/>
          <p:cNvSpPr txBox="1">
            <a:spLocks/>
          </p:cNvSpPr>
          <p:nvPr/>
        </p:nvSpPr>
        <p:spPr bwMode="auto">
          <a:xfrm>
            <a:off x="177800" y="1577975"/>
            <a:ext cx="8775700" cy="322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150000"/>
              </a:lnSpc>
            </a:pPr>
            <a:r>
              <a:rPr lang="en-US" sz="2800" b="1" dirty="0" smtClean="0">
                <a:solidFill>
                  <a:srgbClr val="800000"/>
                </a:solidFill>
              </a:rPr>
              <a:t>Using </a:t>
            </a:r>
            <a:r>
              <a:rPr lang="en-US" sz="2800" b="1" dirty="0">
                <a:solidFill>
                  <a:srgbClr val="800000"/>
                </a:solidFill>
              </a:rPr>
              <a:t>an </a:t>
            </a:r>
          </a:p>
          <a:p>
            <a:pPr algn="ctr">
              <a:lnSpc>
                <a:spcPct val="150000"/>
              </a:lnSpc>
            </a:pPr>
            <a:r>
              <a:rPr lang="en-US" sz="3200" b="1" dirty="0">
                <a:solidFill>
                  <a:srgbClr val="800000"/>
                </a:solidFill>
              </a:rPr>
              <a:t>Early Warning Data </a:t>
            </a:r>
            <a:r>
              <a:rPr lang="en-US" sz="3200" b="1" dirty="0" smtClean="0">
                <a:solidFill>
                  <a:srgbClr val="800000"/>
                </a:solidFill>
              </a:rPr>
              <a:t>System (EWDS) </a:t>
            </a:r>
            <a:endParaRPr lang="en-US" sz="3200" b="1" dirty="0">
              <a:solidFill>
                <a:srgbClr val="800000"/>
              </a:solidFill>
            </a:endParaRPr>
          </a:p>
          <a:p>
            <a:pPr algn="ctr">
              <a:lnSpc>
                <a:spcPct val="150000"/>
              </a:lnSpc>
            </a:pPr>
            <a:r>
              <a:rPr lang="en-US" sz="2800" b="1" dirty="0">
                <a:solidFill>
                  <a:srgbClr val="800000"/>
                </a:solidFill>
              </a:rPr>
              <a:t>For Reducing Dropouts and </a:t>
            </a:r>
          </a:p>
          <a:p>
            <a:pPr algn="ctr">
              <a:lnSpc>
                <a:spcPct val="150000"/>
              </a:lnSpc>
            </a:pPr>
            <a:r>
              <a:rPr lang="en-US" sz="2800" b="1" dirty="0">
                <a:solidFill>
                  <a:srgbClr val="800000"/>
                </a:solidFill>
              </a:rPr>
              <a:t>Increasing Graduation </a:t>
            </a:r>
            <a:r>
              <a:rPr lang="en-US" sz="2800" b="1" dirty="0" smtClean="0">
                <a:solidFill>
                  <a:srgbClr val="800000"/>
                </a:solidFill>
              </a:rPr>
              <a:t>Rates</a:t>
            </a:r>
            <a:endParaRPr lang="en-US" sz="2000" b="1" dirty="0">
              <a:solidFill>
                <a:srgbClr val="800000"/>
              </a:solidFill>
            </a:endParaRPr>
          </a:p>
        </p:txBody>
      </p:sp>
      <p:sp>
        <p:nvSpPr>
          <p:cNvPr id="5122" name="TextBox 10"/>
          <p:cNvSpPr txBox="1">
            <a:spLocks noChangeArrowheads="1"/>
          </p:cNvSpPr>
          <p:nvPr/>
        </p:nvSpPr>
        <p:spPr bwMode="auto">
          <a:xfrm>
            <a:off x="812800" y="5632272"/>
            <a:ext cx="7505700"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dirty="0" smtClean="0">
                <a:solidFill>
                  <a:srgbClr val="404040"/>
                </a:solidFill>
              </a:rPr>
              <a:t>800</a:t>
            </a:r>
            <a:r>
              <a:rPr lang="en-US" sz="1400" dirty="0">
                <a:solidFill>
                  <a:srgbClr val="404040"/>
                </a:solidFill>
              </a:rPr>
              <a:t>-476-6861 </a:t>
            </a:r>
            <a:r>
              <a:rPr lang="en-US" sz="1400" dirty="0">
                <a:solidFill>
                  <a:srgbClr val="163845"/>
                </a:solidFill>
              </a:rPr>
              <a:t> </a:t>
            </a:r>
            <a:r>
              <a:rPr lang="en-US" sz="1400" dirty="0">
                <a:solidFill>
                  <a:srgbClr val="4597A0"/>
                </a:solidFill>
              </a:rPr>
              <a:t>| </a:t>
            </a:r>
            <a:r>
              <a:rPr lang="en-US" sz="1400" dirty="0">
                <a:solidFill>
                  <a:srgbClr val="163845"/>
                </a:solidFill>
              </a:rPr>
              <a:t> </a:t>
            </a:r>
            <a:r>
              <a:rPr lang="en-US" sz="1400" dirty="0">
                <a:solidFill>
                  <a:srgbClr val="404040"/>
                </a:solidFill>
              </a:rPr>
              <a:t>www.sedl.org</a:t>
            </a:r>
            <a:endParaRPr lang="en-US" sz="1400" b="1" dirty="0">
              <a:solidFill>
                <a:srgbClr val="404040"/>
              </a:solidFill>
            </a:endParaRPr>
          </a:p>
          <a:p>
            <a:pPr eaLnBrk="1" hangingPunct="1"/>
            <a:endParaRPr lang="en-US" sz="800" b="1" dirty="0">
              <a:solidFill>
                <a:srgbClr val="404040"/>
              </a:solidFill>
              <a:latin typeface="Verdana" charset="0"/>
            </a:endParaRPr>
          </a:p>
          <a:p>
            <a:pPr algn="ctr" eaLnBrk="1" hangingPunct="1"/>
            <a:r>
              <a:rPr lang="en-US" sz="1000" dirty="0">
                <a:solidFill>
                  <a:srgbClr val="404040"/>
                </a:solidFill>
              </a:rPr>
              <a:t>Copyright </a:t>
            </a:r>
            <a:r>
              <a:rPr lang="en-US" sz="1000" dirty="0" smtClean="0">
                <a:solidFill>
                  <a:srgbClr val="404040"/>
                </a:solidFill>
              </a:rPr>
              <a:t>© 2013 </a:t>
            </a:r>
            <a:r>
              <a:rPr lang="en-US" sz="1000" dirty="0">
                <a:solidFill>
                  <a:srgbClr val="404040"/>
                </a:solidFill>
              </a:rPr>
              <a:t>by SEDL. All rights reserved.</a:t>
            </a:r>
            <a:r>
              <a:rPr lang="en-US" sz="800" dirty="0">
                <a:solidFill>
                  <a:srgbClr val="404040"/>
                </a:solidFill>
              </a:rPr>
              <a:t/>
            </a:r>
            <a:br>
              <a:rPr lang="en-US" sz="800" dirty="0">
                <a:solidFill>
                  <a:srgbClr val="404040"/>
                </a:solidFill>
              </a:rPr>
            </a:br>
            <a:r>
              <a:rPr lang="en-US" sz="800" dirty="0"/>
              <a:t>No part of this presentation may be reproduced or transmitted in any form or by any means, electronic or mechanical, including photocopy, recording, or any information </a:t>
            </a:r>
            <a:r>
              <a:rPr lang="en-US" sz="800" dirty="0" smtClean="0"/>
              <a:t>storage </a:t>
            </a:r>
            <a:r>
              <a:rPr lang="en-US" sz="800" dirty="0"/>
              <a:t>and retrieval system, without permission in writing from SEDL (4700 Mueller Blvd., Austin, TX 78723), or by submitting an online copyright request form at </a:t>
            </a:r>
            <a:r>
              <a:rPr lang="en-US" sz="800" dirty="0" err="1" smtClean="0"/>
              <a:t>www.sedl.org</a:t>
            </a:r>
            <a:r>
              <a:rPr lang="en-US" sz="800" dirty="0"/>
              <a:t>/about/</a:t>
            </a:r>
            <a:r>
              <a:rPr lang="en-US" sz="800" dirty="0" err="1"/>
              <a:t>copyright_request.html</a:t>
            </a:r>
            <a:r>
              <a:rPr lang="en-US" sz="800" dirty="0"/>
              <a:t>. Users may need to secure additional permissions from copyright holders whose work SEDL included after </a:t>
            </a:r>
            <a:r>
              <a:rPr lang="en-US" sz="800" dirty="0" smtClean="0"/>
              <a:t>obtaining</a:t>
            </a:r>
            <a:r>
              <a:rPr lang="en-US" sz="800" dirty="0"/>
              <a:t> </a:t>
            </a:r>
            <a:r>
              <a:rPr lang="en-US" sz="800" dirty="0" smtClean="0"/>
              <a:t>permission </a:t>
            </a:r>
            <a:r>
              <a:rPr lang="en-US" sz="800" dirty="0"/>
              <a:t>as noted to reproduce or adapt for this presentation. </a:t>
            </a:r>
            <a:endParaRPr lang="en-US" sz="800" dirty="0">
              <a:solidFill>
                <a:srgbClr val="404040"/>
              </a:solidFill>
            </a:endParaRPr>
          </a:p>
          <a:p>
            <a:endParaRPr lang="en-US" sz="800" dirty="0"/>
          </a:p>
        </p:txBody>
      </p:sp>
      <p:pic>
        <p:nvPicPr>
          <p:cNvPr id="4" name="Picture 1" descr="TEA 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400" y="800100"/>
            <a:ext cx="1887821"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3"/>
          <p:cNvSpPr txBox="1">
            <a:spLocks noChangeArrowheads="1"/>
          </p:cNvSpPr>
          <p:nvPr/>
        </p:nvSpPr>
        <p:spPr bwMode="auto">
          <a:xfrm>
            <a:off x="8521700" y="6399213"/>
            <a:ext cx="519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BBE9B11E-B501-4F4C-B47C-C7751ABC1489}" type="slidenum">
              <a:rPr lang="en-US" sz="1800">
                <a:solidFill>
                  <a:srgbClr val="161616"/>
                </a:solidFill>
              </a:rPr>
              <a:pPr algn="r"/>
              <a:t>10</a:t>
            </a:fld>
            <a:endParaRPr lang="en-US" sz="1800" dirty="0">
              <a:solidFill>
                <a:srgbClr val="161616"/>
              </a:solidFill>
            </a:endParaRPr>
          </a:p>
        </p:txBody>
      </p:sp>
      <p:sp>
        <p:nvSpPr>
          <p:cNvPr id="11" name="Rectangle 2"/>
          <p:cNvSpPr>
            <a:spLocks noGrp="1" noChangeArrowheads="1"/>
          </p:cNvSpPr>
          <p:nvPr>
            <p:ph type="title"/>
          </p:nvPr>
        </p:nvSpPr>
        <p:spPr>
          <a:xfrm>
            <a:off x="465138" y="1145117"/>
            <a:ext cx="8042275" cy="730250"/>
          </a:xfrm>
        </p:spPr>
        <p:txBody>
          <a:bodyPr anchor="t"/>
          <a:lstStyle/>
          <a:p>
            <a:r>
              <a:rPr lang="en-US" dirty="0">
                <a:latin typeface="Arial" charset="0"/>
                <a:ea typeface="ＭＳ Ｐゴシック" charset="0"/>
                <a:cs typeface="Arial" charset="0"/>
              </a:rPr>
              <a:t>Early Warning Data </a:t>
            </a:r>
            <a:r>
              <a:rPr lang="en-US" dirty="0" smtClean="0">
                <a:latin typeface="Arial" charset="0"/>
                <a:ea typeface="ＭＳ Ｐゴシック" charset="0"/>
                <a:cs typeface="Arial" charset="0"/>
              </a:rPr>
              <a:t>System Overview</a:t>
            </a:r>
            <a:endParaRPr lang="en-US" dirty="0">
              <a:latin typeface="Arial" charset="0"/>
              <a:ea typeface="ＭＳ Ｐゴシック" charset="0"/>
              <a:cs typeface="Arial" charset="0"/>
            </a:endParaRPr>
          </a:p>
        </p:txBody>
      </p:sp>
      <p:pic>
        <p:nvPicPr>
          <p:cNvPr id="6" name="Picture 1" descr="Screen Shot 2013-11-06 at 3.32.22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1836" y="1765301"/>
            <a:ext cx="6748364" cy="5067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360728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465138" y="1031878"/>
            <a:ext cx="7772400" cy="1295400"/>
          </a:xfrm>
        </p:spPr>
        <p:txBody>
          <a:bodyPr/>
          <a:lstStyle/>
          <a:p>
            <a:pPr eaLnBrk="1" hangingPunct="1"/>
            <a:r>
              <a:rPr lang="en-US" dirty="0">
                <a:latin typeface="Arial" charset="0"/>
                <a:ea typeface="ＭＳ Ｐゴシック" charset="0"/>
                <a:cs typeface="ＭＳ Ｐゴシック" charset="0"/>
              </a:rPr>
              <a:t>Planning and Implementing Successful Dropout Prevention Interventions</a:t>
            </a:r>
          </a:p>
        </p:txBody>
      </p:sp>
      <p:pic>
        <p:nvPicPr>
          <p:cNvPr id="14339" name="Picture 3"/>
          <p:cNvPicPr>
            <a:picLocks noChangeAspect="1"/>
          </p:cNvPicPr>
          <p:nvPr/>
        </p:nvPicPr>
        <p:blipFill>
          <a:blip r:embed="rId3"/>
          <a:srcRect/>
          <a:stretch>
            <a:fillRect/>
          </a:stretch>
        </p:blipFill>
        <p:spPr bwMode="auto">
          <a:xfrm>
            <a:off x="3240947" y="2456227"/>
            <a:ext cx="2670175" cy="3989388"/>
          </a:xfrm>
          <a:prstGeom prst="rect">
            <a:avLst/>
          </a:prstGeom>
          <a:noFill/>
          <a:ln w="9525">
            <a:noFill/>
            <a:miter lim="800000"/>
            <a:headEnd/>
            <a:tailEnd/>
          </a:ln>
          <a:effectLst>
            <a:glow rad="101600">
              <a:schemeClr val="bg1">
                <a:lumMod val="50000"/>
                <a:alpha val="75000"/>
              </a:schemeClr>
            </a:glow>
            <a:outerShdw blurRad="50800" dist="38100" dir="2700000" algn="tl" rotWithShape="0">
              <a:srgbClr val="000000">
                <a:alpha val="43000"/>
              </a:srgbClr>
            </a:outerShdw>
          </a:effectLst>
        </p:spPr>
      </p:pic>
      <p:sp>
        <p:nvSpPr>
          <p:cNvPr id="39939" name="TextBox 3"/>
          <p:cNvSpPr txBox="1">
            <a:spLocks noChangeArrowheads="1"/>
          </p:cNvSpPr>
          <p:nvPr/>
        </p:nvSpPr>
        <p:spPr bwMode="auto">
          <a:xfrm>
            <a:off x="8521700" y="6399213"/>
            <a:ext cx="519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BBE9B11E-B501-4F4C-B47C-C7751ABC1489}" type="slidenum">
              <a:rPr lang="en-US" sz="1800">
                <a:solidFill>
                  <a:srgbClr val="161616"/>
                </a:solidFill>
              </a:rPr>
              <a:pPr algn="r"/>
              <a:t>11</a:t>
            </a:fld>
            <a:endParaRPr lang="en-US" sz="1800" dirty="0">
              <a:solidFill>
                <a:srgbClr val="161616"/>
              </a:solidFill>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457200" y="1139827"/>
            <a:ext cx="8158162" cy="5244042"/>
          </a:xfrm>
        </p:spPr>
        <p:txBody>
          <a:bodyPr anchor="t"/>
          <a:lstStyle/>
          <a:p>
            <a:pPr eaLnBrk="1" hangingPunct="1">
              <a:spcBef>
                <a:spcPts val="1200"/>
              </a:spcBef>
              <a:spcAft>
                <a:spcPts val="1800"/>
              </a:spcAft>
              <a:tabLst>
                <a:tab pos="914400" algn="l"/>
              </a:tabLst>
              <a:defRPr/>
            </a:pPr>
            <a:r>
              <a:rPr lang="en-US" dirty="0">
                <a:latin typeface="Arial" charset="0"/>
                <a:ea typeface="ＭＳ Ｐゴシック" charset="0"/>
                <a:cs typeface="ＭＳ Ｐゴシック" charset="0"/>
              </a:rPr>
              <a:t>To </a:t>
            </a:r>
            <a:r>
              <a:rPr lang="en-US" dirty="0" smtClean="0">
                <a:latin typeface="Arial" charset="0"/>
                <a:ea typeface="ＭＳ Ｐゴシック" charset="0"/>
                <a:cs typeface="ＭＳ Ｐゴシック" charset="0"/>
              </a:rPr>
              <a:t>Determine </a:t>
            </a:r>
            <a:r>
              <a:rPr lang="en-US" dirty="0">
                <a:latin typeface="Arial" charset="0"/>
                <a:ea typeface="ＭＳ Ｐゴシック" charset="0"/>
                <a:cs typeface="ＭＳ Ｐゴシック" charset="0"/>
              </a:rPr>
              <a:t>the </a:t>
            </a:r>
            <a:r>
              <a:rPr lang="en-US" dirty="0" smtClean="0">
                <a:latin typeface="Arial" charset="0"/>
                <a:ea typeface="ＭＳ Ｐゴシック" charset="0"/>
                <a:cs typeface="ＭＳ Ｐゴシック" charset="0"/>
              </a:rPr>
              <a:t>Leading Dropout Indicators </a:t>
            </a:r>
            <a:r>
              <a:rPr lang="en-US" dirty="0">
                <a:latin typeface="Arial" charset="0"/>
                <a:ea typeface="ＭＳ Ｐゴシック" charset="0"/>
                <a:cs typeface="ＭＳ Ｐゴシック" charset="0"/>
              </a:rPr>
              <a:t>for a </a:t>
            </a:r>
            <a:r>
              <a:rPr lang="en-US" dirty="0" smtClean="0">
                <a:latin typeface="Arial" charset="0"/>
                <a:ea typeface="ＭＳ Ｐゴシック" charset="0"/>
                <a:cs typeface="ＭＳ Ｐゴシック" charset="0"/>
              </a:rPr>
              <a:t>Specific School . </a:t>
            </a:r>
            <a:r>
              <a:rPr lang="en-US" dirty="0">
                <a:latin typeface="Arial" charset="0"/>
                <a:ea typeface="ＭＳ Ｐゴシック" charset="0"/>
                <a:cs typeface="ＭＳ Ｐゴシック" charset="0"/>
              </a:rPr>
              <a:t>. . 	</a:t>
            </a:r>
            <a:r>
              <a:rPr lang="en-US" dirty="0" smtClean="0">
                <a:latin typeface="Arial" charset="0"/>
                <a:ea typeface="ＭＳ Ｐゴシック" charset="0"/>
                <a:cs typeface="ＭＳ Ｐゴシック" charset="0"/>
              </a:rPr>
              <a:t/>
            </a:r>
            <a:br>
              <a:rPr lang="en-US" dirty="0" smtClean="0">
                <a:latin typeface="Arial" charset="0"/>
                <a:ea typeface="ＭＳ Ｐゴシック" charset="0"/>
                <a:cs typeface="ＭＳ Ｐゴシック" charset="0"/>
              </a:rPr>
            </a:br>
            <a:r>
              <a:rPr lang="en-US" dirty="0">
                <a:latin typeface="Arial" charset="0"/>
                <a:ea typeface="ＭＳ Ｐゴシック" charset="0"/>
                <a:cs typeface="ＭＳ Ｐゴシック" charset="0"/>
              </a:rPr>
              <a:t/>
            </a:r>
            <a:br>
              <a:rPr lang="en-US" dirty="0">
                <a:latin typeface="Arial" charset="0"/>
                <a:ea typeface="ＭＳ Ｐゴシック" charset="0"/>
                <a:cs typeface="ＭＳ Ｐゴシック" charset="0"/>
              </a:rPr>
            </a:br>
            <a:r>
              <a:rPr lang="en-US" sz="3600" b="1" dirty="0" smtClean="0">
                <a:solidFill>
                  <a:srgbClr val="800000"/>
                </a:solidFill>
                <a:latin typeface="Arial" charset="0"/>
                <a:ea typeface="ＭＳ Ｐゴシック" charset="0"/>
                <a:cs typeface="ＭＳ Ｐゴシック" charset="0"/>
              </a:rPr>
              <a:t>G</a:t>
            </a:r>
            <a:r>
              <a:rPr lang="en-US" sz="2800" i="1" dirty="0" smtClean="0">
                <a:solidFill>
                  <a:srgbClr val="800000"/>
                </a:solidFill>
                <a:latin typeface="Arial" charset="0"/>
                <a:ea typeface="ＭＳ Ｐゴシック" charset="0"/>
                <a:cs typeface="ＭＳ Ｐゴシック" charset="0"/>
              </a:rPr>
              <a:t>enerate the</a:t>
            </a:r>
            <a:r>
              <a:rPr lang="en-US" sz="2800" b="1" i="1" dirty="0" smtClean="0">
                <a:solidFill>
                  <a:srgbClr val="800000"/>
                </a:solidFill>
                <a:latin typeface="Arial" charset="0"/>
                <a:ea typeface="ＭＳ Ｐゴシック" charset="0"/>
                <a:cs typeface="ＭＳ Ｐゴシック" charset="0"/>
              </a:rPr>
              <a:t> </a:t>
            </a:r>
            <a:r>
              <a:rPr lang="en-US" sz="2800" b="1" dirty="0" smtClean="0">
                <a:solidFill>
                  <a:srgbClr val="800000"/>
                </a:solidFill>
                <a:latin typeface="Arial" charset="0"/>
                <a:ea typeface="ＭＳ Ｐゴシック" charset="0"/>
                <a:cs typeface="ＭＳ Ｐゴシック" charset="0"/>
              </a:rPr>
              <a:t>data </a:t>
            </a:r>
            <a:r>
              <a:rPr lang="en-US" sz="2800" i="1" dirty="0" smtClean="0">
                <a:solidFill>
                  <a:srgbClr val="800000"/>
                </a:solidFill>
                <a:latin typeface="Arial" charset="0"/>
                <a:ea typeface="ＭＳ Ｐゴシック" charset="0"/>
                <a:cs typeface="ＭＳ Ｐゴシック" charset="0"/>
              </a:rPr>
              <a:t>from the EWDS</a:t>
            </a:r>
            <a:br>
              <a:rPr lang="en-US" sz="2800" i="1" dirty="0" smtClean="0">
                <a:solidFill>
                  <a:srgbClr val="800000"/>
                </a:solidFill>
                <a:latin typeface="Arial" charset="0"/>
                <a:ea typeface="ＭＳ Ｐゴシック" charset="0"/>
                <a:cs typeface="ＭＳ Ｐゴシック" charset="0"/>
              </a:rPr>
            </a:br>
            <a:r>
              <a:rPr lang="en-US" sz="1200" b="1" i="1" dirty="0">
                <a:solidFill>
                  <a:srgbClr val="800000"/>
                </a:solidFill>
                <a:latin typeface="Arial" charset="0"/>
                <a:ea typeface="ＭＳ Ｐゴシック" charset="0"/>
                <a:cs typeface="ＭＳ Ｐゴシック" charset="0"/>
              </a:rPr>
              <a:t> </a:t>
            </a:r>
            <a:r>
              <a:rPr lang="en-US" sz="1200" b="1" i="1" dirty="0" smtClean="0">
                <a:solidFill>
                  <a:srgbClr val="800000"/>
                </a:solidFill>
                <a:latin typeface="Arial" charset="0"/>
                <a:ea typeface="ＭＳ Ｐゴシック" charset="0"/>
                <a:cs typeface="ＭＳ Ｐゴシック" charset="0"/>
              </a:rPr>
              <a:t>   </a:t>
            </a:r>
            <a:r>
              <a:rPr lang="en-US" sz="2800" b="1" i="1" dirty="0" smtClean="0">
                <a:solidFill>
                  <a:srgbClr val="800000"/>
                </a:solidFill>
                <a:latin typeface="Arial" charset="0"/>
                <a:ea typeface="ＭＳ Ｐゴシック" charset="0"/>
                <a:cs typeface="ＭＳ Ｐゴシック" charset="0"/>
              </a:rPr>
              <a:t/>
            </a:r>
            <a:br>
              <a:rPr lang="en-US" sz="2800" b="1" i="1" dirty="0" smtClean="0">
                <a:solidFill>
                  <a:srgbClr val="800000"/>
                </a:solidFill>
                <a:latin typeface="Arial" charset="0"/>
                <a:ea typeface="ＭＳ Ｐゴシック" charset="0"/>
                <a:cs typeface="ＭＳ Ｐゴシック" charset="0"/>
              </a:rPr>
            </a:br>
            <a:r>
              <a:rPr lang="en-US" sz="3600" b="1" dirty="0" smtClean="0">
                <a:solidFill>
                  <a:schemeClr val="bg2">
                    <a:lumMod val="50000"/>
                  </a:schemeClr>
                </a:solidFill>
                <a:latin typeface="Arial" charset="0"/>
                <a:ea typeface="ＭＳ Ｐゴシック" charset="0"/>
                <a:cs typeface="ＭＳ Ｐゴシック" charset="0"/>
              </a:rPr>
              <a:t>R</a:t>
            </a:r>
            <a:r>
              <a:rPr lang="en-US" sz="2800" i="1" dirty="0" smtClean="0">
                <a:solidFill>
                  <a:schemeClr val="bg2">
                    <a:lumMod val="50000"/>
                  </a:schemeClr>
                </a:solidFill>
                <a:latin typeface="Arial" charset="0"/>
                <a:ea typeface="ＭＳ Ｐゴシック" charset="0"/>
                <a:cs typeface="ＭＳ Ｐゴシック" charset="0"/>
              </a:rPr>
              <a:t>eview possible</a:t>
            </a:r>
            <a:r>
              <a:rPr lang="en-US" sz="2800" b="1" i="1" dirty="0" smtClean="0">
                <a:solidFill>
                  <a:schemeClr val="bg2">
                    <a:lumMod val="50000"/>
                  </a:schemeClr>
                </a:solidFill>
                <a:latin typeface="Arial" charset="0"/>
                <a:ea typeface="ＭＳ Ｐゴシック" charset="0"/>
                <a:cs typeface="ＭＳ Ｐゴシック" charset="0"/>
              </a:rPr>
              <a:t> </a:t>
            </a:r>
            <a:r>
              <a:rPr lang="en-US" sz="2800" b="1" dirty="0" smtClean="0">
                <a:solidFill>
                  <a:schemeClr val="bg2">
                    <a:lumMod val="50000"/>
                  </a:schemeClr>
                </a:solidFill>
                <a:latin typeface="Arial" charset="0"/>
                <a:ea typeface="ＭＳ Ｐゴシック" charset="0"/>
                <a:cs typeface="ＭＳ Ｐゴシック" charset="0"/>
              </a:rPr>
              <a:t>interventions </a:t>
            </a:r>
            <a:r>
              <a:rPr lang="en-US" sz="2800" i="1" dirty="0" smtClean="0">
                <a:solidFill>
                  <a:schemeClr val="bg2">
                    <a:lumMod val="50000"/>
                  </a:schemeClr>
                </a:solidFill>
                <a:latin typeface="Arial" charset="0"/>
                <a:ea typeface="ＭＳ Ｐゴシック" charset="0"/>
                <a:cs typeface="ＭＳ Ｐゴシック" charset="0"/>
              </a:rPr>
              <a:t>in the EWDS</a:t>
            </a:r>
            <a:r>
              <a:rPr lang="en-US" sz="2800" b="1" i="1" dirty="0" smtClean="0">
                <a:solidFill>
                  <a:srgbClr val="8F7E2A"/>
                </a:solidFill>
                <a:latin typeface="Arial" charset="0"/>
                <a:ea typeface="ＭＳ Ｐゴシック" charset="0"/>
                <a:cs typeface="ＭＳ Ｐゴシック" charset="0"/>
              </a:rPr>
              <a:t/>
            </a:r>
            <a:br>
              <a:rPr lang="en-US" sz="2800" b="1" i="1" dirty="0" smtClean="0">
                <a:solidFill>
                  <a:srgbClr val="8F7E2A"/>
                </a:solidFill>
                <a:latin typeface="Arial" charset="0"/>
                <a:ea typeface="ＭＳ Ｐゴシック" charset="0"/>
                <a:cs typeface="ＭＳ Ｐゴシック" charset="0"/>
              </a:rPr>
            </a:br>
            <a:r>
              <a:rPr lang="en-US" sz="1200" b="1" i="1" dirty="0">
                <a:solidFill>
                  <a:srgbClr val="800000"/>
                </a:solidFill>
                <a:latin typeface="Arial" charset="0"/>
                <a:ea typeface="ＭＳ Ｐゴシック" charset="0"/>
                <a:cs typeface="ＭＳ Ｐゴシック" charset="0"/>
              </a:rPr>
              <a:t/>
            </a:r>
            <a:br>
              <a:rPr lang="en-US" sz="1200" b="1" i="1" dirty="0">
                <a:solidFill>
                  <a:srgbClr val="800000"/>
                </a:solidFill>
                <a:latin typeface="Arial" charset="0"/>
                <a:ea typeface="ＭＳ Ｐゴシック" charset="0"/>
                <a:cs typeface="ＭＳ Ｐゴシック" charset="0"/>
              </a:rPr>
            </a:br>
            <a:r>
              <a:rPr lang="en-US" sz="3600" b="1" dirty="0" smtClean="0">
                <a:solidFill>
                  <a:srgbClr val="008000"/>
                </a:solidFill>
                <a:latin typeface="Arial" charset="0"/>
                <a:ea typeface="ＭＳ Ｐゴシック" charset="0"/>
                <a:cs typeface="ＭＳ Ｐゴシック" charset="0"/>
              </a:rPr>
              <a:t>A</a:t>
            </a:r>
            <a:r>
              <a:rPr lang="en-US" sz="2800" i="1" dirty="0" smtClean="0">
                <a:solidFill>
                  <a:srgbClr val="008000"/>
                </a:solidFill>
                <a:latin typeface="Arial" charset="0"/>
                <a:ea typeface="ＭＳ Ｐゴシック" charset="0"/>
                <a:cs typeface="ＭＳ Ｐゴシック" charset="0"/>
              </a:rPr>
              <a:t>uthenticate</a:t>
            </a:r>
            <a:r>
              <a:rPr lang="en-US" sz="2800" b="1" i="1" dirty="0" smtClean="0">
                <a:solidFill>
                  <a:srgbClr val="008000"/>
                </a:solidFill>
                <a:latin typeface="Arial" charset="0"/>
                <a:ea typeface="ＭＳ Ｐゴシック" charset="0"/>
                <a:cs typeface="ＭＳ Ｐゴシック" charset="0"/>
              </a:rPr>
              <a:t> </a:t>
            </a:r>
            <a:r>
              <a:rPr lang="en-US" sz="2800" i="1" dirty="0" smtClean="0">
                <a:solidFill>
                  <a:srgbClr val="008000"/>
                </a:solidFill>
                <a:latin typeface="Arial" charset="0"/>
                <a:ea typeface="ＭＳ Ｐゴシック" charset="0"/>
                <a:cs typeface="ＭＳ Ｐゴシック" charset="0"/>
              </a:rPr>
              <a:t>the</a:t>
            </a:r>
            <a:r>
              <a:rPr lang="en-US" sz="2800" b="1" i="1" dirty="0" smtClean="0">
                <a:solidFill>
                  <a:srgbClr val="008000"/>
                </a:solidFill>
                <a:latin typeface="Arial" charset="0"/>
                <a:ea typeface="ＭＳ Ｐゴシック" charset="0"/>
                <a:cs typeface="ＭＳ Ｐゴシック" charset="0"/>
              </a:rPr>
              <a:t> </a:t>
            </a:r>
            <a:r>
              <a:rPr lang="en-US" sz="2800" b="1" dirty="0" smtClean="0">
                <a:solidFill>
                  <a:srgbClr val="008000"/>
                </a:solidFill>
                <a:latin typeface="Arial" charset="0"/>
                <a:ea typeface="ＭＳ Ｐゴシック" charset="0"/>
                <a:cs typeface="ＭＳ Ｐゴシック" charset="0"/>
              </a:rPr>
              <a:t>success </a:t>
            </a:r>
            <a:r>
              <a:rPr lang="en-US" sz="2800" i="1" dirty="0" smtClean="0">
                <a:solidFill>
                  <a:srgbClr val="008000"/>
                </a:solidFill>
                <a:latin typeface="Arial" charset="0"/>
                <a:ea typeface="ＭＳ Ｐゴシック" charset="0"/>
                <a:cs typeface="ＭＳ Ｐゴシック" charset="0"/>
              </a:rPr>
              <a:t>of the interventions using the EWDS data</a:t>
            </a:r>
            <a:r>
              <a:rPr lang="en-US" sz="2800" b="1" i="1" dirty="0">
                <a:solidFill>
                  <a:srgbClr val="008000"/>
                </a:solidFill>
                <a:latin typeface="Arial" charset="0"/>
                <a:ea typeface="ＭＳ Ｐゴシック" charset="0"/>
                <a:cs typeface="ＭＳ Ｐゴシック" charset="0"/>
              </a:rPr>
              <a:t/>
            </a:r>
            <a:br>
              <a:rPr lang="en-US" sz="2800" b="1" i="1" dirty="0">
                <a:solidFill>
                  <a:srgbClr val="008000"/>
                </a:solidFill>
                <a:latin typeface="Arial" charset="0"/>
                <a:ea typeface="ＭＳ Ｐゴシック" charset="0"/>
                <a:cs typeface="ＭＳ Ｐゴシック" charset="0"/>
              </a:rPr>
            </a:br>
            <a:r>
              <a:rPr lang="en-US" sz="1200" b="1" i="1" dirty="0" smtClean="0">
                <a:solidFill>
                  <a:schemeClr val="bg1"/>
                </a:solidFill>
                <a:latin typeface="Arial" charset="0"/>
                <a:ea typeface="ＭＳ Ｐゴシック" charset="0"/>
                <a:cs typeface="ＭＳ Ｐゴシック" charset="0"/>
              </a:rPr>
              <a:t>a</a:t>
            </a:r>
            <a:br>
              <a:rPr lang="en-US" sz="1200" b="1" i="1" dirty="0" smtClean="0">
                <a:solidFill>
                  <a:schemeClr val="bg1"/>
                </a:solidFill>
                <a:latin typeface="Arial" charset="0"/>
                <a:ea typeface="ＭＳ Ｐゴシック" charset="0"/>
                <a:cs typeface="ＭＳ Ｐゴシック" charset="0"/>
              </a:rPr>
            </a:br>
            <a:r>
              <a:rPr lang="en-US" sz="3600" b="1" dirty="0" smtClean="0">
                <a:solidFill>
                  <a:srgbClr val="684D4D"/>
                </a:solidFill>
                <a:latin typeface="Arial" charset="0"/>
                <a:ea typeface="ＭＳ Ｐゴシック" charset="0"/>
                <a:cs typeface="ＭＳ Ｐゴシック" charset="0"/>
              </a:rPr>
              <a:t>D</a:t>
            </a:r>
            <a:r>
              <a:rPr lang="en-US" sz="2800" i="1" dirty="0" smtClean="0">
                <a:solidFill>
                  <a:srgbClr val="684D4D"/>
                </a:solidFill>
                <a:latin typeface="Arial" charset="0"/>
                <a:ea typeface="ＭＳ Ｐゴシック" charset="0"/>
                <a:cs typeface="ＭＳ Ｐゴシック" charset="0"/>
              </a:rPr>
              <a:t>evelop </a:t>
            </a:r>
            <a:r>
              <a:rPr lang="en-US" sz="2800" b="1" dirty="0" smtClean="0">
                <a:solidFill>
                  <a:srgbClr val="684D4D"/>
                </a:solidFill>
                <a:latin typeface="Arial" charset="0"/>
                <a:ea typeface="ＭＳ Ｐゴシック" charset="0"/>
                <a:cs typeface="ＭＳ Ｐゴシック" charset="0"/>
              </a:rPr>
              <a:t>intervention adjustments</a:t>
            </a:r>
            <a:r>
              <a:rPr lang="en-US" sz="2800" i="1" dirty="0" smtClean="0">
                <a:solidFill>
                  <a:srgbClr val="684D4D"/>
                </a:solidFill>
                <a:latin typeface="Arial" charset="0"/>
                <a:ea typeface="ＭＳ Ｐゴシック" charset="0"/>
                <a:cs typeface="ＭＳ Ｐゴシック" charset="0"/>
              </a:rPr>
              <a:t> to meet the students’ needs more effectively</a:t>
            </a:r>
            <a:r>
              <a:rPr lang="en-US" sz="2800" b="1" i="1" dirty="0" smtClean="0">
                <a:solidFill>
                  <a:srgbClr val="684D4D"/>
                </a:solidFill>
                <a:latin typeface="Arial" charset="0"/>
                <a:ea typeface="ＭＳ Ｐゴシック" charset="0"/>
                <a:cs typeface="ＭＳ Ｐゴシック" charset="0"/>
              </a:rPr>
              <a:t/>
            </a:r>
            <a:br>
              <a:rPr lang="en-US" sz="2800" b="1" i="1" dirty="0" smtClean="0">
                <a:solidFill>
                  <a:srgbClr val="684D4D"/>
                </a:solidFill>
                <a:latin typeface="Arial" charset="0"/>
                <a:ea typeface="ＭＳ Ｐゴシック" charset="0"/>
                <a:cs typeface="ＭＳ Ｐゴシック" charset="0"/>
              </a:rPr>
            </a:br>
            <a:endParaRPr lang="en-US" sz="2800" i="1" dirty="0">
              <a:solidFill>
                <a:srgbClr val="684D4D"/>
              </a:solidFill>
              <a:latin typeface="Arial" charset="0"/>
              <a:ea typeface="ＭＳ Ｐゴシック" charset="0"/>
              <a:cs typeface="ＭＳ Ｐゴシック" charset="0"/>
            </a:endParaRPr>
          </a:p>
        </p:txBody>
      </p:sp>
      <p:sp>
        <p:nvSpPr>
          <p:cNvPr id="41986" name="TextBox 3"/>
          <p:cNvSpPr txBox="1">
            <a:spLocks noChangeArrowheads="1"/>
          </p:cNvSpPr>
          <p:nvPr/>
        </p:nvSpPr>
        <p:spPr bwMode="auto">
          <a:xfrm>
            <a:off x="8521700" y="6399213"/>
            <a:ext cx="519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F9FB4DBD-6CB1-474B-B604-9DC5E65D3525}" type="slidenum">
              <a:rPr lang="en-US" sz="1800">
                <a:solidFill>
                  <a:srgbClr val="161616"/>
                </a:solidFill>
              </a:rPr>
              <a:pPr algn="r"/>
              <a:t>12</a:t>
            </a:fld>
            <a:endParaRPr lang="en-US" sz="1800">
              <a:solidFill>
                <a:srgbClr val="161616"/>
              </a:solidFill>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7" name="Picture 1" descr="MP90041410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20762" y="2607731"/>
            <a:ext cx="3977138" cy="3437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3" name="Title 1"/>
          <p:cNvSpPr>
            <a:spLocks noGrp="1"/>
          </p:cNvSpPr>
          <p:nvPr>
            <p:ph type="title"/>
          </p:nvPr>
        </p:nvSpPr>
        <p:spPr>
          <a:xfrm>
            <a:off x="465138" y="1032930"/>
            <a:ext cx="8229600" cy="736600"/>
          </a:xfrm>
        </p:spPr>
        <p:txBody>
          <a:bodyPr/>
          <a:lstStyle/>
          <a:p>
            <a:pPr eaLnBrk="1" hangingPunct="1">
              <a:tabLst>
                <a:tab pos="2290763" algn="l"/>
              </a:tabLst>
            </a:pPr>
            <a:r>
              <a:rPr lang="en-US" sz="4000" b="1" dirty="0" err="1" smtClean="0">
                <a:solidFill>
                  <a:srgbClr val="800000"/>
                </a:solidFill>
                <a:ea typeface="ＭＳ Ｐゴシック" charset="0"/>
                <a:cs typeface="Arial"/>
              </a:rPr>
              <a:t>G</a:t>
            </a:r>
            <a:r>
              <a:rPr lang="en-US" sz="4000" b="1" dirty="0" err="1" smtClean="0">
                <a:solidFill>
                  <a:schemeClr val="bg2">
                    <a:lumMod val="50000"/>
                  </a:schemeClr>
                </a:solidFill>
                <a:ea typeface="ＭＳ Ｐゴシック" charset="0"/>
                <a:cs typeface="Arial"/>
              </a:rPr>
              <a:t>R</a:t>
            </a:r>
            <a:r>
              <a:rPr lang="en-US" sz="4000" b="1" dirty="0" err="1" smtClean="0">
                <a:solidFill>
                  <a:srgbClr val="008000"/>
                </a:solidFill>
                <a:ea typeface="ＭＳ Ｐゴシック" charset="0"/>
                <a:cs typeface="Arial"/>
              </a:rPr>
              <a:t>A</a:t>
            </a:r>
            <a:r>
              <a:rPr lang="en-US" sz="4000" b="1" dirty="0" err="1" smtClean="0">
                <a:solidFill>
                  <a:schemeClr val="accent3">
                    <a:lumMod val="50000"/>
                  </a:schemeClr>
                </a:solidFill>
                <a:ea typeface="ＭＳ Ｐゴシック" charset="0"/>
                <a:cs typeface="Arial"/>
              </a:rPr>
              <a:t>D</a:t>
            </a:r>
            <a:r>
              <a:rPr lang="en-US" b="1" dirty="0" err="1" smtClean="0">
                <a:solidFill>
                  <a:schemeClr val="accent4">
                    <a:lumMod val="10000"/>
                  </a:schemeClr>
                </a:solidFill>
                <a:ea typeface="ＭＳ Ｐゴシック" charset="0"/>
                <a:cs typeface="Arial"/>
              </a:rPr>
              <a:t>uation</a:t>
            </a:r>
            <a:endParaRPr lang="en-US" dirty="0">
              <a:solidFill>
                <a:schemeClr val="accent4">
                  <a:lumMod val="10000"/>
                </a:schemeClr>
              </a:solidFill>
              <a:latin typeface="Arial" charset="0"/>
              <a:ea typeface="ＭＳ Ｐゴシック" charset="0"/>
              <a:cs typeface="ＭＳ Ｐゴシック" charset="0"/>
            </a:endParaRPr>
          </a:p>
        </p:txBody>
      </p:sp>
      <p:sp>
        <p:nvSpPr>
          <p:cNvPr id="44034" name="Content Placeholder 2"/>
          <p:cNvSpPr>
            <a:spLocks noGrp="1"/>
          </p:cNvSpPr>
          <p:nvPr>
            <p:ph idx="1"/>
          </p:nvPr>
        </p:nvSpPr>
        <p:spPr>
          <a:xfrm>
            <a:off x="457200" y="2060575"/>
            <a:ext cx="7485062" cy="4119033"/>
          </a:xfrm>
        </p:spPr>
        <p:txBody>
          <a:bodyPr/>
          <a:lstStyle/>
          <a:p>
            <a:pPr marL="0" indent="0" eaLnBrk="1" hangingPunct="1">
              <a:spcBef>
                <a:spcPct val="0"/>
              </a:spcBef>
              <a:spcAft>
                <a:spcPts val="1200"/>
              </a:spcAft>
              <a:buFont typeface="Arial" charset="0"/>
              <a:buNone/>
              <a:tabLst>
                <a:tab pos="2290763" algn="l"/>
              </a:tabLst>
            </a:pPr>
            <a:r>
              <a:rPr lang="en-US" sz="3200" dirty="0" smtClean="0">
                <a:solidFill>
                  <a:srgbClr val="161616"/>
                </a:solidFill>
                <a:latin typeface="Arial"/>
                <a:ea typeface="ＭＳ Ｐゴシック" charset="0"/>
                <a:cs typeface="Arial"/>
              </a:rPr>
              <a:t>1</a:t>
            </a:r>
            <a:r>
              <a:rPr lang="en-US" sz="3200" baseline="30000" dirty="0" smtClean="0">
                <a:solidFill>
                  <a:srgbClr val="161616"/>
                </a:solidFill>
                <a:latin typeface="Arial"/>
                <a:ea typeface="ＭＳ Ｐゴシック" charset="0"/>
                <a:cs typeface="Arial"/>
              </a:rPr>
              <a:t>st </a:t>
            </a:r>
            <a:r>
              <a:rPr lang="en-US" sz="3200" dirty="0" smtClean="0">
                <a:solidFill>
                  <a:schemeClr val="accent4">
                    <a:lumMod val="10000"/>
                  </a:schemeClr>
                </a:solidFill>
                <a:latin typeface="Arial"/>
                <a:ea typeface="ＭＳ Ｐゴシック" charset="0"/>
                <a:cs typeface="Arial"/>
              </a:rPr>
              <a:t>– </a:t>
            </a:r>
            <a:r>
              <a:rPr lang="en-US" sz="3600" b="1" dirty="0" smtClean="0">
                <a:solidFill>
                  <a:srgbClr val="800000"/>
                </a:solidFill>
                <a:latin typeface="Arial" charset="0"/>
                <a:ea typeface="ＭＳ Ｐゴシック" charset="0"/>
                <a:cs typeface="ＭＳ Ｐゴシック" charset="0"/>
              </a:rPr>
              <a:t>G</a:t>
            </a:r>
            <a:r>
              <a:rPr lang="en-US" sz="3200" dirty="0" smtClean="0">
                <a:solidFill>
                  <a:srgbClr val="800000"/>
                </a:solidFill>
                <a:latin typeface="Arial" charset="0"/>
                <a:ea typeface="ＭＳ Ｐゴシック" charset="0"/>
                <a:cs typeface="ＭＳ Ｐゴシック" charset="0"/>
              </a:rPr>
              <a:t>enerate </a:t>
            </a:r>
            <a:r>
              <a:rPr lang="en-US" sz="3200" b="1" dirty="0" smtClean="0">
                <a:solidFill>
                  <a:srgbClr val="800000"/>
                </a:solidFill>
                <a:latin typeface="Arial" charset="0"/>
                <a:ea typeface="ＭＳ Ｐゴシック" charset="0"/>
                <a:cs typeface="ＭＳ Ｐゴシック" charset="0"/>
              </a:rPr>
              <a:t>data</a:t>
            </a:r>
            <a:endParaRPr lang="en-US" sz="3200" b="1" dirty="0">
              <a:solidFill>
                <a:srgbClr val="800000"/>
              </a:solidFill>
              <a:latin typeface="Arial"/>
              <a:ea typeface="ＭＳ Ｐゴシック" charset="0"/>
              <a:cs typeface="Arial"/>
            </a:endParaRPr>
          </a:p>
          <a:p>
            <a:pPr marL="0" indent="0" eaLnBrk="1" hangingPunct="1">
              <a:spcBef>
                <a:spcPct val="0"/>
              </a:spcBef>
              <a:buFont typeface="Arial" charset="0"/>
              <a:buNone/>
              <a:tabLst>
                <a:tab pos="2290763" algn="l"/>
              </a:tabLst>
            </a:pPr>
            <a:r>
              <a:rPr lang="en-US" sz="2800" dirty="0">
                <a:solidFill>
                  <a:srgbClr val="161616"/>
                </a:solidFill>
                <a:latin typeface="Arial"/>
                <a:ea typeface="ＭＳ Ｐゴシック" charset="0"/>
                <a:cs typeface="Arial"/>
              </a:rPr>
              <a:t>Collect student </a:t>
            </a:r>
            <a:r>
              <a:rPr lang="en-US" sz="2800" b="1" dirty="0" smtClean="0">
                <a:solidFill>
                  <a:srgbClr val="161616"/>
                </a:solidFill>
                <a:effectLst>
                  <a:glow rad="38100">
                    <a:schemeClr val="accent3">
                      <a:lumMod val="20000"/>
                      <a:lumOff val="80000"/>
                      <a:alpha val="75000"/>
                    </a:schemeClr>
                  </a:glow>
                </a:effectLst>
                <a:latin typeface="Arial"/>
                <a:ea typeface="ＭＳ Ｐゴシック" charset="0"/>
                <a:cs typeface="Arial"/>
              </a:rPr>
              <a:t>data </a:t>
            </a:r>
            <a:r>
              <a:rPr lang="en-US" sz="2800" b="1" dirty="0">
                <a:solidFill>
                  <a:srgbClr val="161616"/>
                </a:solidFill>
                <a:effectLst>
                  <a:glow rad="38100">
                    <a:schemeClr val="accent3">
                      <a:lumMod val="20000"/>
                      <a:lumOff val="80000"/>
                      <a:alpha val="75000"/>
                    </a:schemeClr>
                  </a:glow>
                </a:effectLst>
                <a:latin typeface="Arial"/>
                <a:ea typeface="ＭＳ Ｐゴシック" charset="0"/>
                <a:cs typeface="Arial"/>
              </a:rPr>
              <a:t>in the EWDS:</a:t>
            </a:r>
            <a:endParaRPr lang="en-US" altLang="ja-JP" sz="2800" b="1" dirty="0">
              <a:solidFill>
                <a:srgbClr val="161616"/>
              </a:solidFill>
              <a:effectLst>
                <a:glow rad="38100">
                  <a:schemeClr val="accent3">
                    <a:lumMod val="20000"/>
                    <a:lumOff val="80000"/>
                    <a:alpha val="75000"/>
                  </a:schemeClr>
                </a:glow>
              </a:effectLst>
              <a:latin typeface="Arial"/>
              <a:ea typeface="ＭＳ Ｐゴシック" charset="0"/>
              <a:cs typeface="Arial"/>
            </a:endParaRPr>
          </a:p>
          <a:p>
            <a:pPr marL="0" indent="0" eaLnBrk="1" hangingPunct="1">
              <a:tabLst>
                <a:tab pos="2290763" algn="l"/>
              </a:tabLst>
            </a:pPr>
            <a:r>
              <a:rPr lang="en-US" sz="2800" dirty="0">
                <a:solidFill>
                  <a:srgbClr val="000000"/>
                </a:solidFill>
                <a:latin typeface="Arial"/>
                <a:ea typeface="ＭＳ Ｐゴシック" charset="0"/>
                <a:cs typeface="Arial"/>
              </a:rPr>
              <a:t> Attendance*</a:t>
            </a:r>
          </a:p>
          <a:p>
            <a:pPr marL="0" indent="0" eaLnBrk="1" hangingPunct="1">
              <a:tabLst>
                <a:tab pos="2290763" algn="l"/>
              </a:tabLst>
            </a:pPr>
            <a:r>
              <a:rPr lang="en-US" sz="2800" dirty="0">
                <a:solidFill>
                  <a:srgbClr val="000000"/>
                </a:solidFill>
                <a:latin typeface="Arial"/>
                <a:ea typeface="ＭＳ Ｐゴシック" charset="0"/>
                <a:cs typeface="Arial"/>
              </a:rPr>
              <a:t> Course performance*</a:t>
            </a:r>
          </a:p>
          <a:p>
            <a:pPr marL="0" indent="0" eaLnBrk="1" hangingPunct="1">
              <a:tabLst>
                <a:tab pos="2290763" algn="l"/>
              </a:tabLst>
            </a:pPr>
            <a:r>
              <a:rPr lang="en-US" sz="2800" dirty="0">
                <a:solidFill>
                  <a:srgbClr val="000000"/>
                </a:solidFill>
                <a:latin typeface="Arial"/>
                <a:ea typeface="ＭＳ Ｐゴシック" charset="0"/>
                <a:cs typeface="Arial"/>
              </a:rPr>
              <a:t> Failure to be promoted</a:t>
            </a:r>
          </a:p>
          <a:p>
            <a:pPr marL="0" indent="0" eaLnBrk="1" hangingPunct="1">
              <a:tabLst>
                <a:tab pos="2290763" algn="l"/>
              </a:tabLst>
            </a:pPr>
            <a:r>
              <a:rPr lang="en-US" sz="2800" dirty="0">
                <a:solidFill>
                  <a:srgbClr val="000000"/>
                </a:solidFill>
                <a:latin typeface="Arial"/>
                <a:ea typeface="ＭＳ Ｐゴシック" charset="0"/>
                <a:cs typeface="Arial"/>
              </a:rPr>
              <a:t> Disengagement</a:t>
            </a:r>
          </a:p>
        </p:txBody>
      </p:sp>
      <p:sp>
        <p:nvSpPr>
          <p:cNvPr id="44035" name="TextBox 3"/>
          <p:cNvSpPr txBox="1">
            <a:spLocks noChangeArrowheads="1"/>
          </p:cNvSpPr>
          <p:nvPr/>
        </p:nvSpPr>
        <p:spPr bwMode="auto">
          <a:xfrm>
            <a:off x="8521700" y="6399213"/>
            <a:ext cx="519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418F558E-C46F-E64A-923D-A92C5B1EB439}" type="slidenum">
              <a:rPr lang="en-US" sz="1800">
                <a:solidFill>
                  <a:srgbClr val="161616"/>
                </a:solidFill>
              </a:rPr>
              <a:pPr algn="r"/>
              <a:t>13</a:t>
            </a:fld>
            <a:endParaRPr lang="en-US" sz="1800" dirty="0">
              <a:solidFill>
                <a:srgbClr val="161616"/>
              </a:solidFill>
            </a:endParaRPr>
          </a:p>
        </p:txBody>
      </p:sp>
      <p:sp>
        <p:nvSpPr>
          <p:cNvPr id="44036" name="TextBox 5"/>
          <p:cNvSpPr txBox="1">
            <a:spLocks noChangeArrowheads="1"/>
          </p:cNvSpPr>
          <p:nvPr/>
        </p:nvSpPr>
        <p:spPr bwMode="auto">
          <a:xfrm>
            <a:off x="465138" y="5829300"/>
            <a:ext cx="16462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solidFill>
                  <a:srgbClr val="1A4454"/>
                </a:solidFill>
                <a:latin typeface="Arial"/>
                <a:cs typeface="Arial"/>
              </a:rPr>
              <a:t>*High yield</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465138" y="1049338"/>
            <a:ext cx="7772400" cy="762000"/>
          </a:xfrm>
        </p:spPr>
        <p:txBody>
          <a:bodyPr/>
          <a:lstStyle/>
          <a:p>
            <a:pPr eaLnBrk="1" hangingPunct="1"/>
            <a:r>
              <a:rPr lang="en-US" dirty="0">
                <a:latin typeface="Arial" charset="0"/>
                <a:ea typeface="ＭＳ Ｐゴシック" charset="0"/>
                <a:cs typeface="ＭＳ Ｐゴシック" charset="0"/>
              </a:rPr>
              <a:t>C</a:t>
            </a:r>
            <a:r>
              <a:rPr lang="en-US" altLang="ja-JP" dirty="0">
                <a:latin typeface="Arial" charset="0"/>
                <a:ea typeface="ＭＳ Ｐゴシック" charset="0"/>
                <a:cs typeface="ＭＳ Ｐゴシック" charset="0"/>
              </a:rPr>
              <a:t>onsider the </a:t>
            </a:r>
            <a:r>
              <a:rPr lang="en-US" altLang="ja-JP" dirty="0" smtClean="0">
                <a:latin typeface="Arial" charset="0"/>
                <a:ea typeface="ＭＳ Ｐゴシック" charset="0"/>
                <a:cs typeface="ＭＳ Ｐゴシック" charset="0"/>
              </a:rPr>
              <a:t>Reasons </a:t>
            </a:r>
            <a:r>
              <a:rPr lang="en-US" altLang="ja-JP" dirty="0">
                <a:latin typeface="Arial" charset="0"/>
                <a:ea typeface="ＭＳ Ｐゴシック" charset="0"/>
                <a:cs typeface="ＭＳ Ｐゴシック" charset="0"/>
              </a:rPr>
              <a:t>. . . </a:t>
            </a:r>
            <a:endParaRPr lang="en-US" dirty="0">
              <a:latin typeface="Arial" charset="0"/>
              <a:ea typeface="ＭＳ Ｐゴシック" charset="0"/>
              <a:cs typeface="ＭＳ Ｐゴシック" charset="0"/>
            </a:endParaRPr>
          </a:p>
        </p:txBody>
      </p:sp>
      <p:sp>
        <p:nvSpPr>
          <p:cNvPr id="46082" name="Content Placeholder 2"/>
          <p:cNvSpPr>
            <a:spLocks noGrp="1"/>
          </p:cNvSpPr>
          <p:nvPr>
            <p:ph idx="1"/>
          </p:nvPr>
        </p:nvSpPr>
        <p:spPr>
          <a:xfrm>
            <a:off x="457200" y="2060575"/>
            <a:ext cx="7635875" cy="3560233"/>
          </a:xfrm>
        </p:spPr>
        <p:txBody>
          <a:bodyPr/>
          <a:lstStyle/>
          <a:p>
            <a:pPr eaLnBrk="1" hangingPunct="1">
              <a:buFont typeface="Arial" charset="0"/>
              <a:buNone/>
            </a:pPr>
            <a:r>
              <a:rPr lang="en-US" sz="2600" dirty="0">
                <a:solidFill>
                  <a:srgbClr val="161616"/>
                </a:solidFill>
                <a:latin typeface="Arial"/>
                <a:ea typeface="ＭＳ Ｐゴシック" charset="0"/>
                <a:cs typeface="Arial"/>
              </a:rPr>
              <a:t>If, for example, attendance is the most prevalent indicator of the four at the school . . . </a:t>
            </a:r>
          </a:p>
          <a:p>
            <a:pPr eaLnBrk="1" hangingPunct="1">
              <a:buFont typeface="Arial" charset="0"/>
              <a:buNone/>
            </a:pPr>
            <a:r>
              <a:rPr lang="en-US" sz="2600" dirty="0">
                <a:solidFill>
                  <a:srgbClr val="161616"/>
                </a:solidFill>
                <a:latin typeface="Arial"/>
                <a:ea typeface="ＭＳ Ｐゴシック" charset="0"/>
                <a:cs typeface="Arial"/>
              </a:rPr>
              <a:t>one would need to determine </a:t>
            </a:r>
            <a:r>
              <a:rPr lang="en-US" sz="2600" u="sng" dirty="0">
                <a:solidFill>
                  <a:srgbClr val="161616"/>
                </a:solidFill>
                <a:latin typeface="Arial"/>
                <a:ea typeface="ＭＳ Ｐゴシック" charset="0"/>
                <a:cs typeface="Arial"/>
              </a:rPr>
              <a:t>why</a:t>
            </a:r>
            <a:r>
              <a:rPr lang="en-US" sz="2600" dirty="0">
                <a:solidFill>
                  <a:srgbClr val="161616"/>
                </a:solidFill>
                <a:latin typeface="Arial"/>
                <a:ea typeface="ＭＳ Ｐゴシック" charset="0"/>
                <a:cs typeface="Arial"/>
              </a:rPr>
              <a:t> students are absent from their high school.</a:t>
            </a:r>
          </a:p>
          <a:p>
            <a:pPr eaLnBrk="1" hangingPunct="1">
              <a:buFont typeface="Arial" charset="0"/>
              <a:buNone/>
            </a:pPr>
            <a:endParaRPr lang="en-US" sz="2600" i="1" dirty="0">
              <a:solidFill>
                <a:srgbClr val="161616"/>
              </a:solidFill>
              <a:latin typeface="Times" charset="0"/>
              <a:ea typeface="ＭＳ Ｐゴシック" charset="0"/>
              <a:cs typeface="ＭＳ Ｐゴシック" charset="0"/>
            </a:endParaRPr>
          </a:p>
          <a:p>
            <a:pPr eaLnBrk="1" hangingPunct="1">
              <a:buFont typeface="Arial" charset="0"/>
              <a:buNone/>
            </a:pPr>
            <a:r>
              <a:rPr lang="en-US" sz="2600" i="1" dirty="0">
                <a:solidFill>
                  <a:srgbClr val="161616"/>
                </a:solidFill>
                <a:latin typeface="Times" charset="0"/>
                <a:ea typeface="ＭＳ Ｐゴシック" charset="0"/>
                <a:cs typeface="ＭＳ Ｐゴシック" charset="0"/>
              </a:rPr>
              <a:t>T</a:t>
            </a:r>
            <a:r>
              <a:rPr lang="en-US" altLang="ja-JP" sz="2600" i="1" dirty="0">
                <a:solidFill>
                  <a:srgbClr val="161616"/>
                </a:solidFill>
                <a:latin typeface="Times" charset="0"/>
                <a:ea typeface="ＭＳ Ｐゴシック" charset="0"/>
                <a:cs typeface="ＭＳ Ｐゴシック" charset="0"/>
              </a:rPr>
              <a:t>hink about what the</a:t>
            </a:r>
          </a:p>
          <a:p>
            <a:pPr eaLnBrk="1" hangingPunct="1">
              <a:buFont typeface="Arial" charset="0"/>
              <a:buNone/>
            </a:pPr>
            <a:r>
              <a:rPr lang="en-US" sz="2600" i="1" dirty="0">
                <a:solidFill>
                  <a:srgbClr val="161616"/>
                </a:solidFill>
                <a:latin typeface="Times" charset="0"/>
                <a:ea typeface="ＭＳ Ｐゴシック" charset="0"/>
                <a:cs typeface="ＭＳ Ｐゴシック" charset="0"/>
              </a:rPr>
              <a:t>reasons might be. . . </a:t>
            </a:r>
          </a:p>
        </p:txBody>
      </p:sp>
      <p:pic>
        <p:nvPicPr>
          <p:cNvPr id="4608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84825" y="3800475"/>
            <a:ext cx="2878138"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TextBox 3"/>
          <p:cNvSpPr txBox="1">
            <a:spLocks noChangeArrowheads="1"/>
          </p:cNvSpPr>
          <p:nvPr/>
        </p:nvSpPr>
        <p:spPr bwMode="auto">
          <a:xfrm>
            <a:off x="8521700" y="6399213"/>
            <a:ext cx="519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88DF711A-31EA-8640-9839-14CCFCE61927}" type="slidenum">
              <a:rPr lang="en-US" sz="1800">
                <a:solidFill>
                  <a:srgbClr val="161616"/>
                </a:solidFill>
              </a:rPr>
              <a:pPr algn="r"/>
              <a:t>14</a:t>
            </a:fld>
            <a:endParaRPr lang="en-US" sz="1800" dirty="0">
              <a:solidFill>
                <a:srgbClr val="161616"/>
              </a:solidFill>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457200" y="1146174"/>
            <a:ext cx="8435975" cy="1066800"/>
          </a:xfrm>
        </p:spPr>
        <p:txBody>
          <a:bodyPr/>
          <a:lstStyle/>
          <a:p>
            <a:pPr eaLnBrk="1" hangingPunct="1"/>
            <a:r>
              <a:rPr lang="en-US" dirty="0">
                <a:latin typeface="Arial" charset="0"/>
                <a:ea typeface="ＭＳ Ｐゴシック" charset="0"/>
                <a:cs typeface="ＭＳ Ｐゴシック" charset="0"/>
              </a:rPr>
              <a:t>After </a:t>
            </a:r>
            <a:r>
              <a:rPr lang="en-US" dirty="0" smtClean="0">
                <a:latin typeface="Arial" charset="0"/>
                <a:ea typeface="ＭＳ Ｐゴシック" charset="0"/>
                <a:cs typeface="ＭＳ Ｐゴシック" charset="0"/>
              </a:rPr>
              <a:t>Determining </a:t>
            </a:r>
            <a:r>
              <a:rPr lang="en-US" dirty="0">
                <a:latin typeface="Arial" charset="0"/>
                <a:ea typeface="ＭＳ Ｐゴシック" charset="0"/>
                <a:cs typeface="ＭＳ Ｐゴシック" charset="0"/>
              </a:rPr>
              <a:t>the </a:t>
            </a:r>
            <a:r>
              <a:rPr lang="en-US" dirty="0" smtClean="0">
                <a:latin typeface="Arial" charset="0"/>
                <a:ea typeface="ＭＳ Ｐゴシック" charset="0"/>
                <a:cs typeface="ＭＳ Ｐゴシック" charset="0"/>
              </a:rPr>
              <a:t>Leading Dropout Indicator </a:t>
            </a:r>
            <a:r>
              <a:rPr lang="en-US" dirty="0">
                <a:latin typeface="Arial" charset="0"/>
                <a:ea typeface="ＭＳ Ｐゴシック" charset="0"/>
                <a:cs typeface="ＭＳ Ｐゴシック" charset="0"/>
              </a:rPr>
              <a:t>by </a:t>
            </a:r>
            <a:r>
              <a:rPr lang="en-US" dirty="0" smtClean="0">
                <a:latin typeface="Arial" charset="0"/>
                <a:ea typeface="ＭＳ Ｐゴシック" charset="0"/>
                <a:cs typeface="ＭＳ Ｐゴシック" charset="0"/>
              </a:rPr>
              <a:t>Reviewing </a:t>
            </a:r>
            <a:r>
              <a:rPr lang="en-US" dirty="0">
                <a:latin typeface="Arial" charset="0"/>
                <a:ea typeface="ＭＳ Ｐゴシック" charset="0"/>
                <a:cs typeface="ＭＳ Ｐゴシック" charset="0"/>
              </a:rPr>
              <a:t>EWDS </a:t>
            </a:r>
            <a:r>
              <a:rPr lang="en-US" dirty="0" smtClean="0">
                <a:latin typeface="Arial" charset="0"/>
                <a:ea typeface="ＭＳ Ｐゴシック" charset="0"/>
                <a:cs typeface="ＭＳ Ｐゴシック" charset="0"/>
              </a:rPr>
              <a:t>Data </a:t>
            </a:r>
            <a:r>
              <a:rPr lang="en-US" dirty="0">
                <a:latin typeface="Arial" charset="0"/>
                <a:ea typeface="ＭＳ Ｐゴシック" charset="0"/>
                <a:cs typeface="ＭＳ Ｐゴシック" charset="0"/>
              </a:rPr>
              <a:t>. . . </a:t>
            </a:r>
          </a:p>
        </p:txBody>
      </p:sp>
      <p:sp>
        <p:nvSpPr>
          <p:cNvPr id="48130" name="Content Placeholder 2"/>
          <p:cNvSpPr>
            <a:spLocks noGrp="1"/>
          </p:cNvSpPr>
          <p:nvPr>
            <p:ph idx="1"/>
          </p:nvPr>
        </p:nvSpPr>
        <p:spPr>
          <a:xfrm>
            <a:off x="457200" y="2517775"/>
            <a:ext cx="7218362" cy="3629025"/>
          </a:xfrm>
        </p:spPr>
        <p:txBody>
          <a:bodyPr/>
          <a:lstStyle/>
          <a:p>
            <a:pPr eaLnBrk="1" hangingPunct="1">
              <a:spcBef>
                <a:spcPct val="0"/>
              </a:spcBef>
              <a:spcAft>
                <a:spcPts val="1200"/>
              </a:spcAft>
              <a:buFont typeface="Arial" charset="0"/>
              <a:buNone/>
            </a:pPr>
            <a:r>
              <a:rPr lang="en-US" sz="2800" dirty="0">
                <a:solidFill>
                  <a:srgbClr val="A3A3A3"/>
                </a:solidFill>
                <a:latin typeface="Arial"/>
                <a:ea typeface="ＭＳ Ｐゴシック" charset="0"/>
                <a:cs typeface="Arial"/>
              </a:rPr>
              <a:t>1</a:t>
            </a:r>
            <a:r>
              <a:rPr lang="en-US" sz="2800" baseline="30000" dirty="0">
                <a:solidFill>
                  <a:srgbClr val="A3A3A3"/>
                </a:solidFill>
                <a:latin typeface="Arial"/>
                <a:ea typeface="ＭＳ Ｐゴシック" charset="0"/>
                <a:cs typeface="Arial"/>
              </a:rPr>
              <a:t>st</a:t>
            </a:r>
            <a:r>
              <a:rPr lang="en-US" sz="2800" dirty="0">
                <a:solidFill>
                  <a:srgbClr val="A3A3A3"/>
                </a:solidFill>
                <a:latin typeface="Arial"/>
                <a:ea typeface="ＭＳ Ｐゴシック" charset="0"/>
                <a:cs typeface="Arial"/>
              </a:rPr>
              <a:t> </a:t>
            </a:r>
            <a:r>
              <a:rPr lang="en-US" sz="2800" dirty="0" smtClean="0">
                <a:solidFill>
                  <a:srgbClr val="A3A3A3"/>
                </a:solidFill>
                <a:latin typeface="Arial"/>
                <a:ea typeface="ＭＳ Ｐゴシック" charset="0"/>
                <a:cs typeface="Arial"/>
              </a:rPr>
              <a:t>– Generate </a:t>
            </a:r>
            <a:r>
              <a:rPr lang="en-US" sz="2800" dirty="0">
                <a:solidFill>
                  <a:srgbClr val="A3A3A3"/>
                </a:solidFill>
                <a:latin typeface="Arial"/>
                <a:ea typeface="ＭＳ Ｐゴシック" charset="0"/>
                <a:cs typeface="Arial"/>
              </a:rPr>
              <a:t>Data</a:t>
            </a:r>
          </a:p>
          <a:p>
            <a:pPr eaLnBrk="1" hangingPunct="1">
              <a:spcBef>
                <a:spcPct val="0"/>
              </a:spcBef>
              <a:spcAft>
                <a:spcPts val="0"/>
              </a:spcAft>
              <a:buFont typeface="Times" charset="0"/>
              <a:buNone/>
            </a:pPr>
            <a:r>
              <a:rPr lang="en-US" sz="2800" dirty="0">
                <a:solidFill>
                  <a:srgbClr val="161616"/>
                </a:solidFill>
                <a:latin typeface="Arial"/>
                <a:ea typeface="ＭＳ Ｐゴシック" charset="0"/>
                <a:cs typeface="Arial"/>
              </a:rPr>
              <a:t>2</a:t>
            </a:r>
            <a:r>
              <a:rPr lang="en-US" sz="2800" baseline="30000" dirty="0">
                <a:solidFill>
                  <a:srgbClr val="161616"/>
                </a:solidFill>
                <a:latin typeface="Arial"/>
                <a:ea typeface="ＭＳ Ｐゴシック" charset="0"/>
                <a:cs typeface="Arial"/>
              </a:rPr>
              <a:t>nd </a:t>
            </a:r>
            <a:r>
              <a:rPr lang="en-US" sz="2800" dirty="0" smtClean="0">
                <a:solidFill>
                  <a:srgbClr val="161616"/>
                </a:solidFill>
                <a:latin typeface="Arial"/>
                <a:ea typeface="ＭＳ Ｐゴシック" charset="0"/>
                <a:cs typeface="Arial"/>
              </a:rPr>
              <a:t>–</a:t>
            </a:r>
            <a:r>
              <a:rPr lang="en-US" dirty="0" smtClean="0">
                <a:solidFill>
                  <a:srgbClr val="161616"/>
                </a:solidFill>
                <a:latin typeface="Arial"/>
                <a:ea typeface="ＭＳ Ｐゴシック" charset="0"/>
                <a:cs typeface="Arial"/>
              </a:rPr>
              <a:t> </a:t>
            </a:r>
            <a:r>
              <a:rPr lang="en-US" sz="3600" b="1" dirty="0" smtClean="0">
                <a:solidFill>
                  <a:schemeClr val="bg2">
                    <a:lumMod val="50000"/>
                  </a:schemeClr>
                </a:solidFill>
                <a:latin typeface="Arial"/>
                <a:ea typeface="ＭＳ Ｐゴシック" charset="0"/>
                <a:cs typeface="Arial"/>
              </a:rPr>
              <a:t>R</a:t>
            </a:r>
            <a:r>
              <a:rPr lang="en-US" sz="2800" dirty="0" smtClean="0">
                <a:solidFill>
                  <a:schemeClr val="bg2">
                    <a:lumMod val="50000"/>
                  </a:schemeClr>
                </a:solidFill>
                <a:latin typeface="Arial"/>
                <a:ea typeface="ＭＳ Ｐゴシック" charset="0"/>
                <a:cs typeface="Arial"/>
              </a:rPr>
              <a:t>eview </a:t>
            </a:r>
            <a:r>
              <a:rPr lang="en-US" sz="2800" dirty="0">
                <a:solidFill>
                  <a:schemeClr val="accent4">
                    <a:lumMod val="10000"/>
                  </a:schemeClr>
                </a:solidFill>
                <a:latin typeface="Arial"/>
                <a:ea typeface="ＭＳ Ｐゴシック" charset="0"/>
                <a:cs typeface="Arial"/>
              </a:rPr>
              <a:t>appropriate </a:t>
            </a:r>
            <a:r>
              <a:rPr lang="en-US" sz="2800" b="1" dirty="0" smtClean="0">
                <a:solidFill>
                  <a:srgbClr val="8F7E2A"/>
                </a:solidFill>
                <a:latin typeface="Arial"/>
                <a:ea typeface="ＭＳ Ｐゴシック" charset="0"/>
                <a:cs typeface="Arial"/>
              </a:rPr>
              <a:t>interventions</a:t>
            </a:r>
            <a:endParaRPr lang="en-US" sz="2800" b="1" dirty="0">
              <a:solidFill>
                <a:srgbClr val="161616"/>
              </a:solidFill>
              <a:latin typeface="Arial"/>
              <a:ea typeface="ＭＳ Ｐゴシック" charset="0"/>
              <a:cs typeface="Arial"/>
            </a:endParaRPr>
          </a:p>
          <a:p>
            <a:pPr marL="808038" eaLnBrk="1" hangingPunct="1">
              <a:buClrTx/>
              <a:buFontTx/>
              <a:buChar char="-"/>
            </a:pPr>
            <a:r>
              <a:rPr lang="en-US" dirty="0">
                <a:solidFill>
                  <a:srgbClr val="161616"/>
                </a:solidFill>
                <a:latin typeface="Arial"/>
                <a:ea typeface="ＭＳ Ｐゴシック" charset="0"/>
                <a:cs typeface="Arial"/>
              </a:rPr>
              <a:t>Consider one indicator at a </a:t>
            </a:r>
            <a:br>
              <a:rPr lang="en-US" dirty="0">
                <a:solidFill>
                  <a:srgbClr val="161616"/>
                </a:solidFill>
                <a:latin typeface="Arial"/>
                <a:ea typeface="ＭＳ Ｐゴシック" charset="0"/>
                <a:cs typeface="Arial"/>
              </a:rPr>
            </a:br>
            <a:r>
              <a:rPr lang="en-US" dirty="0">
                <a:solidFill>
                  <a:srgbClr val="161616"/>
                </a:solidFill>
                <a:latin typeface="Arial"/>
                <a:ea typeface="ＭＳ Ｐゴシック" charset="0"/>
                <a:cs typeface="Arial"/>
              </a:rPr>
              <a:t>time until interventions are </a:t>
            </a:r>
            <a:br>
              <a:rPr lang="en-US" dirty="0">
                <a:solidFill>
                  <a:srgbClr val="161616"/>
                </a:solidFill>
                <a:latin typeface="Arial"/>
                <a:ea typeface="ＭＳ Ｐゴシック" charset="0"/>
                <a:cs typeface="Arial"/>
              </a:rPr>
            </a:br>
            <a:r>
              <a:rPr lang="en-US" dirty="0">
                <a:solidFill>
                  <a:srgbClr val="161616"/>
                </a:solidFill>
                <a:latin typeface="Arial"/>
                <a:ea typeface="ＭＳ Ｐゴシック" charset="0"/>
                <a:cs typeface="Arial"/>
              </a:rPr>
              <a:t>well implemented.</a:t>
            </a:r>
            <a:endParaRPr lang="en-US" b="1" dirty="0">
              <a:solidFill>
                <a:srgbClr val="161616"/>
              </a:solidFill>
              <a:latin typeface="Arial"/>
              <a:ea typeface="ＭＳ Ｐゴシック" charset="0"/>
              <a:cs typeface="Arial"/>
            </a:endParaRPr>
          </a:p>
          <a:p>
            <a:pPr marL="808038" eaLnBrk="1" hangingPunct="1">
              <a:buClrTx/>
              <a:buFontTx/>
              <a:buChar char="-"/>
            </a:pPr>
            <a:r>
              <a:rPr lang="en-US" dirty="0">
                <a:solidFill>
                  <a:srgbClr val="161616"/>
                </a:solidFill>
                <a:latin typeface="Arial"/>
                <a:ea typeface="ＭＳ Ｐゴシック" charset="0"/>
                <a:cs typeface="Arial"/>
              </a:rPr>
              <a:t>Consider 2 to 3 interventions </a:t>
            </a:r>
            <a:br>
              <a:rPr lang="en-US" dirty="0">
                <a:solidFill>
                  <a:srgbClr val="161616"/>
                </a:solidFill>
                <a:latin typeface="Arial"/>
                <a:ea typeface="ＭＳ Ｐゴシック" charset="0"/>
                <a:cs typeface="Arial"/>
              </a:rPr>
            </a:br>
            <a:r>
              <a:rPr lang="en-US" dirty="0">
                <a:solidFill>
                  <a:srgbClr val="161616"/>
                </a:solidFill>
                <a:latin typeface="Arial"/>
                <a:ea typeface="ＭＳ Ｐゴシック" charset="0"/>
                <a:cs typeface="Arial"/>
              </a:rPr>
              <a:t>for each indicator.</a:t>
            </a:r>
          </a:p>
          <a:p>
            <a:pPr eaLnBrk="1" hangingPunct="1">
              <a:buFont typeface="Arial" charset="0"/>
              <a:buNone/>
            </a:pPr>
            <a:endParaRPr lang="en-US" dirty="0">
              <a:solidFill>
                <a:srgbClr val="161616"/>
              </a:solidFill>
              <a:latin typeface="Arial"/>
              <a:ea typeface="ＭＳ Ｐゴシック" charset="0"/>
              <a:cs typeface="Arial"/>
            </a:endParaRPr>
          </a:p>
        </p:txBody>
      </p:sp>
      <p:pic>
        <p:nvPicPr>
          <p:cNvPr id="48131" name="Picture 6" descr="Interv.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64200" y="3905250"/>
            <a:ext cx="3086100" cy="2025650"/>
          </a:xfrm>
          <a:prstGeom prst="rect">
            <a:avLst/>
          </a:prstGeom>
          <a:noFill/>
          <a:ln w="9525">
            <a:solidFill>
              <a:srgbClr val="6D2C0A"/>
            </a:solidFill>
            <a:miter lim="800000"/>
            <a:headEnd/>
            <a:tailEnd/>
          </a:ln>
          <a:extLst>
            <a:ext uri="{909E8E84-426E-40dd-AFC4-6F175D3DCCD1}">
              <a14:hiddenFill xmlns:a14="http://schemas.microsoft.com/office/drawing/2010/main">
                <a:solidFill>
                  <a:srgbClr val="FFFFFF"/>
                </a:solidFill>
              </a14:hiddenFill>
            </a:ext>
          </a:extLst>
        </p:spPr>
      </p:pic>
      <p:sp>
        <p:nvSpPr>
          <p:cNvPr id="48132" name="TextBox 3"/>
          <p:cNvSpPr txBox="1">
            <a:spLocks noChangeArrowheads="1"/>
          </p:cNvSpPr>
          <p:nvPr/>
        </p:nvSpPr>
        <p:spPr bwMode="auto">
          <a:xfrm>
            <a:off x="8521700" y="6399213"/>
            <a:ext cx="519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3D2B7D06-3EA8-984C-9FAC-273DA9A72638}" type="slidenum">
              <a:rPr lang="en-US" sz="1800">
                <a:solidFill>
                  <a:srgbClr val="161616"/>
                </a:solidFill>
              </a:rPr>
              <a:pPr algn="r"/>
              <a:t>15</a:t>
            </a:fld>
            <a:endParaRPr lang="en-US" sz="1800" dirty="0">
              <a:solidFill>
                <a:srgbClr val="161616"/>
              </a:solidFill>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457200" y="1049867"/>
            <a:ext cx="7772400" cy="762000"/>
          </a:xfrm>
        </p:spPr>
        <p:txBody>
          <a:bodyPr/>
          <a:lstStyle/>
          <a:p>
            <a:r>
              <a:rPr lang="en-US" dirty="0">
                <a:latin typeface="Arial" charset="0"/>
                <a:ea typeface="ＭＳ Ｐゴシック" charset="0"/>
                <a:cs typeface="ＭＳ Ｐゴシック" charset="0"/>
              </a:rPr>
              <a:t>EWDS Lists Some Resources</a:t>
            </a:r>
          </a:p>
        </p:txBody>
      </p:sp>
      <p:sp>
        <p:nvSpPr>
          <p:cNvPr id="4" name="TextBox 3"/>
          <p:cNvSpPr txBox="1">
            <a:spLocks noChangeArrowheads="1"/>
          </p:cNvSpPr>
          <p:nvPr/>
        </p:nvSpPr>
        <p:spPr bwMode="auto">
          <a:xfrm>
            <a:off x="8521700" y="6399213"/>
            <a:ext cx="519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0D698C99-43C8-6844-A225-C25B9937CF53}" type="slidenum">
              <a:rPr lang="en-US" sz="1800">
                <a:solidFill>
                  <a:srgbClr val="161616"/>
                </a:solidFill>
              </a:rPr>
              <a:pPr algn="r"/>
              <a:t>16</a:t>
            </a:fld>
            <a:endParaRPr lang="en-US" sz="1800" dirty="0">
              <a:solidFill>
                <a:srgbClr val="161616"/>
              </a:solidFill>
            </a:endParaRPr>
          </a:p>
        </p:txBody>
      </p:sp>
      <p:pic>
        <p:nvPicPr>
          <p:cNvPr id="3" name="Picture 2" descr="Screen Shot 2013-11-06 at 3.12.2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7570" y="1727201"/>
            <a:ext cx="4323930" cy="4991099"/>
          </a:xfrm>
          <a:prstGeom prst="rect">
            <a:avLst/>
          </a:prstGeom>
          <a:effectLst>
            <a:outerShdw blurRad="206375" dist="381000" dir="8820000" algn="tl" rotWithShape="0">
              <a:srgbClr val="000000">
                <a:alpha val="43000"/>
              </a:srgbClr>
            </a:outerShdw>
          </a:effectLst>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465138" y="1129242"/>
            <a:ext cx="8229600" cy="609600"/>
          </a:xfrm>
        </p:spPr>
        <p:txBody>
          <a:bodyPr/>
          <a:lstStyle/>
          <a:p>
            <a:pPr eaLnBrk="1" hangingPunct="1"/>
            <a:r>
              <a:rPr lang="en-US" dirty="0">
                <a:latin typeface="Arial" charset="0"/>
                <a:ea typeface="ＭＳ Ｐゴシック" charset="0"/>
                <a:cs typeface="ＭＳ Ｐゴシック" charset="0"/>
              </a:rPr>
              <a:t>Dropout Prevention Interventions</a:t>
            </a:r>
          </a:p>
        </p:txBody>
      </p:sp>
      <p:sp>
        <p:nvSpPr>
          <p:cNvPr id="52226" name="TextBox 3"/>
          <p:cNvSpPr txBox="1">
            <a:spLocks noChangeArrowheads="1"/>
          </p:cNvSpPr>
          <p:nvPr/>
        </p:nvSpPr>
        <p:spPr bwMode="auto">
          <a:xfrm>
            <a:off x="8521700" y="6399213"/>
            <a:ext cx="519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0D698C99-43C8-6844-A225-C25B9937CF53}" type="slidenum">
              <a:rPr lang="en-US" sz="1800">
                <a:solidFill>
                  <a:srgbClr val="161616"/>
                </a:solidFill>
              </a:rPr>
              <a:pPr algn="r"/>
              <a:t>17</a:t>
            </a:fld>
            <a:endParaRPr lang="en-US" sz="1800" dirty="0">
              <a:solidFill>
                <a:srgbClr val="161616"/>
              </a:solidFill>
            </a:endParaRPr>
          </a:p>
        </p:txBody>
      </p:sp>
      <p:sp>
        <p:nvSpPr>
          <p:cNvPr id="6" name="Content Placeholder 4"/>
          <p:cNvSpPr>
            <a:spLocks noGrp="1"/>
          </p:cNvSpPr>
          <p:nvPr>
            <p:ph idx="1"/>
          </p:nvPr>
        </p:nvSpPr>
        <p:spPr>
          <a:xfrm>
            <a:off x="465138" y="1901825"/>
            <a:ext cx="7772400" cy="4724400"/>
          </a:xfrm>
          <a:ln>
            <a:miter lim="800000"/>
            <a:headEnd/>
            <a:tailEnd/>
          </a:ln>
          <a:extLst/>
        </p:spPr>
        <p:txBody>
          <a:bodyPr numCol="2"/>
          <a:lstStyle/>
          <a:p>
            <a:pPr marL="514350" indent="-514350" eaLnBrk="1" hangingPunct="1">
              <a:buClrTx/>
              <a:buFont typeface="+mj-lt"/>
              <a:buAutoNum type="arabicPeriod"/>
              <a:defRPr/>
            </a:pPr>
            <a:r>
              <a:rPr lang="en-US" sz="2000" dirty="0" smtClean="0">
                <a:solidFill>
                  <a:srgbClr val="160414"/>
                </a:solidFill>
              </a:rPr>
              <a:t>Catch-up courses</a:t>
            </a:r>
          </a:p>
          <a:p>
            <a:pPr marL="514350" indent="-514350" eaLnBrk="1" hangingPunct="1">
              <a:buClrTx/>
              <a:buFont typeface="+mj-lt"/>
              <a:buAutoNum type="arabicPeriod"/>
              <a:defRPr/>
            </a:pPr>
            <a:r>
              <a:rPr lang="en-US" sz="2000" dirty="0" smtClean="0">
                <a:solidFill>
                  <a:srgbClr val="160414"/>
                </a:solidFill>
              </a:rPr>
              <a:t>Equal access to rigorous coursework</a:t>
            </a:r>
          </a:p>
          <a:p>
            <a:pPr marL="514350" indent="-514350" eaLnBrk="1" hangingPunct="1">
              <a:buClrTx/>
              <a:buFont typeface="+mj-lt"/>
              <a:buAutoNum type="arabicPeriod"/>
              <a:defRPr/>
            </a:pPr>
            <a:r>
              <a:rPr lang="en-US" sz="2000" dirty="0" smtClean="0">
                <a:solidFill>
                  <a:srgbClr val="160414"/>
                </a:solidFill>
              </a:rPr>
              <a:t>Extended learning time</a:t>
            </a:r>
          </a:p>
          <a:p>
            <a:pPr marL="514350" indent="-514350" eaLnBrk="1" hangingPunct="1">
              <a:buClrTx/>
              <a:buFont typeface="+mj-lt"/>
              <a:buAutoNum type="arabicPeriod"/>
              <a:defRPr/>
            </a:pPr>
            <a:r>
              <a:rPr lang="en-US" sz="2000" dirty="0" smtClean="0">
                <a:solidFill>
                  <a:srgbClr val="160414"/>
                </a:solidFill>
              </a:rPr>
              <a:t>Multiple paths to graduation; time and location options</a:t>
            </a:r>
          </a:p>
          <a:p>
            <a:pPr marL="514350" indent="-514350" eaLnBrk="1" hangingPunct="1">
              <a:buClrTx/>
              <a:buFont typeface="+mj-lt"/>
              <a:buAutoNum type="arabicPeriod"/>
              <a:defRPr/>
            </a:pPr>
            <a:r>
              <a:rPr lang="en-US" sz="2000" dirty="0" smtClean="0">
                <a:solidFill>
                  <a:srgbClr val="160414"/>
                </a:solidFill>
              </a:rPr>
              <a:t>Tutoring</a:t>
            </a:r>
          </a:p>
          <a:p>
            <a:pPr marL="514350" indent="-514350" eaLnBrk="1" hangingPunct="1">
              <a:buClrTx/>
              <a:buFont typeface="+mj-lt"/>
              <a:buAutoNum type="arabicPeriod"/>
              <a:defRPr/>
            </a:pPr>
            <a:r>
              <a:rPr lang="en-US" sz="2000" dirty="0" smtClean="0">
                <a:solidFill>
                  <a:srgbClr val="160414"/>
                </a:solidFill>
              </a:rPr>
              <a:t>Block scheduling</a:t>
            </a:r>
          </a:p>
          <a:p>
            <a:pPr marL="514350" indent="-514350" eaLnBrk="1" hangingPunct="1">
              <a:buClrTx/>
              <a:buFont typeface="+mj-lt"/>
              <a:buAutoNum type="arabicPeriod"/>
              <a:defRPr/>
            </a:pPr>
            <a:r>
              <a:rPr lang="en-US" sz="2000" dirty="0" smtClean="0">
                <a:solidFill>
                  <a:srgbClr val="160414"/>
                </a:solidFill>
              </a:rPr>
              <a:t>8</a:t>
            </a:r>
            <a:r>
              <a:rPr lang="en-US" sz="2000" baseline="30000" dirty="0" smtClean="0">
                <a:solidFill>
                  <a:srgbClr val="160414"/>
                </a:solidFill>
              </a:rPr>
              <a:t>th</a:t>
            </a:r>
            <a:r>
              <a:rPr lang="en-US" sz="2000" dirty="0" smtClean="0">
                <a:solidFill>
                  <a:srgbClr val="160414"/>
                </a:solidFill>
              </a:rPr>
              <a:t> to 9</a:t>
            </a:r>
            <a:r>
              <a:rPr lang="en-US" sz="2000" baseline="30000" dirty="0" smtClean="0">
                <a:solidFill>
                  <a:srgbClr val="160414"/>
                </a:solidFill>
              </a:rPr>
              <a:t>th</a:t>
            </a:r>
            <a:r>
              <a:rPr lang="en-US" sz="2000" dirty="0" smtClean="0">
                <a:solidFill>
                  <a:srgbClr val="160414"/>
                </a:solidFill>
              </a:rPr>
              <a:t> grade transition programs</a:t>
            </a:r>
          </a:p>
          <a:p>
            <a:pPr marL="514350" indent="-514350" eaLnBrk="1" hangingPunct="1">
              <a:buClrTx/>
              <a:buFont typeface="+mj-lt"/>
              <a:buAutoNum type="arabicPeriod"/>
              <a:defRPr/>
            </a:pPr>
            <a:r>
              <a:rPr lang="en-US" sz="2000" dirty="0" smtClean="0">
                <a:solidFill>
                  <a:srgbClr val="160414"/>
                </a:solidFill>
              </a:rPr>
              <a:t>Homeroom system</a:t>
            </a:r>
          </a:p>
          <a:p>
            <a:pPr marL="514350" indent="-514350" eaLnBrk="1" hangingPunct="1">
              <a:buClrTx/>
              <a:buFont typeface="+mj-lt"/>
              <a:buAutoNum type="arabicPeriod"/>
              <a:defRPr/>
            </a:pPr>
            <a:r>
              <a:rPr lang="en-US" sz="2000" dirty="0" smtClean="0">
                <a:solidFill>
                  <a:srgbClr val="160414"/>
                </a:solidFill>
              </a:rPr>
              <a:t>Ninth-grade academies</a:t>
            </a:r>
          </a:p>
          <a:p>
            <a:pPr marL="514350" indent="-514350" eaLnBrk="1" hangingPunct="1">
              <a:buClrTx/>
              <a:buFont typeface="+mj-lt"/>
              <a:buAutoNum type="arabicPeriod"/>
              <a:defRPr/>
            </a:pPr>
            <a:r>
              <a:rPr lang="en-US" sz="2000" dirty="0" smtClean="0">
                <a:solidFill>
                  <a:srgbClr val="160414"/>
                </a:solidFill>
              </a:rPr>
              <a:t>Small learning communities</a:t>
            </a:r>
          </a:p>
          <a:p>
            <a:pPr marL="514350" indent="-514350" eaLnBrk="1" hangingPunct="1">
              <a:buClrTx/>
              <a:buFont typeface="+mj-lt"/>
              <a:buAutoNum type="arabicPeriod"/>
              <a:defRPr/>
            </a:pPr>
            <a:r>
              <a:rPr lang="en-US" sz="2000" dirty="0" smtClean="0">
                <a:solidFill>
                  <a:srgbClr val="160414"/>
                </a:solidFill>
              </a:rPr>
              <a:t>Tiered interventions</a:t>
            </a:r>
          </a:p>
          <a:p>
            <a:pPr marL="514350" indent="-514350" eaLnBrk="1" hangingPunct="1">
              <a:buClrTx/>
              <a:buFont typeface="+mj-lt"/>
              <a:buAutoNum type="arabicPeriod"/>
              <a:defRPr/>
            </a:pPr>
            <a:r>
              <a:rPr lang="en-US" sz="2000" dirty="0" smtClean="0">
                <a:solidFill>
                  <a:srgbClr val="160414"/>
                </a:solidFill>
              </a:rPr>
              <a:t>Attendance monitors</a:t>
            </a:r>
          </a:p>
          <a:p>
            <a:pPr marL="514350" indent="-514350" eaLnBrk="1" hangingPunct="1">
              <a:buClrTx/>
              <a:buFont typeface="+mj-lt"/>
              <a:buAutoNum type="arabicPeriod"/>
              <a:defRPr/>
            </a:pPr>
            <a:r>
              <a:rPr lang="en-US" sz="2000" dirty="0" smtClean="0">
                <a:solidFill>
                  <a:srgbClr val="160414"/>
                </a:solidFill>
              </a:rPr>
              <a:t>Behavior monitors</a:t>
            </a:r>
          </a:p>
          <a:p>
            <a:pPr marL="514350" indent="-514350" eaLnBrk="1" hangingPunct="1">
              <a:buClrTx/>
              <a:buFont typeface="+mj-lt"/>
              <a:buAutoNum type="arabicPeriod"/>
              <a:defRPr/>
            </a:pPr>
            <a:r>
              <a:rPr lang="en-US" sz="2000" dirty="0" smtClean="0">
                <a:solidFill>
                  <a:srgbClr val="160414"/>
                </a:solidFill>
              </a:rPr>
              <a:t>Benchmarking</a:t>
            </a:r>
          </a:p>
          <a:p>
            <a:pPr marL="514350" indent="-514350" eaLnBrk="1" hangingPunct="1">
              <a:buClrTx/>
              <a:buFont typeface="+mj-lt"/>
              <a:buAutoNum type="arabicPeriod"/>
              <a:defRPr/>
            </a:pPr>
            <a:r>
              <a:rPr lang="en-US" sz="2000" dirty="0" smtClean="0">
                <a:solidFill>
                  <a:srgbClr val="160414"/>
                </a:solidFill>
              </a:rPr>
              <a:t>Progress monitoring</a:t>
            </a:r>
          </a:p>
          <a:p>
            <a:pPr marL="514350" indent="-514350" eaLnBrk="1" hangingPunct="1">
              <a:buClrTx/>
              <a:buFont typeface="+mj-lt"/>
              <a:buAutoNum type="arabicPeriod"/>
              <a:defRPr/>
            </a:pPr>
            <a:r>
              <a:rPr lang="en-US" sz="2000" dirty="0" smtClean="0">
                <a:solidFill>
                  <a:srgbClr val="160414"/>
                </a:solidFill>
              </a:rPr>
              <a:t>Career/college awareness</a:t>
            </a:r>
          </a:p>
          <a:p>
            <a:pPr marL="514350" indent="-514350" eaLnBrk="1" hangingPunct="1">
              <a:buClrTx/>
              <a:buFont typeface="+mj-lt"/>
              <a:buAutoNum type="arabicPeriod"/>
              <a:defRPr/>
            </a:pPr>
            <a:r>
              <a:rPr lang="en-US" sz="2000" dirty="0" smtClean="0">
                <a:solidFill>
                  <a:srgbClr val="160414"/>
                </a:solidFill>
              </a:rPr>
              <a:t>Counseling/mentoring</a:t>
            </a:r>
          </a:p>
          <a:p>
            <a:pPr marL="514350" indent="-514350" eaLnBrk="1" hangingPunct="1">
              <a:buClrTx/>
              <a:buFont typeface="+mj-lt"/>
              <a:buAutoNum type="arabicPeriod"/>
              <a:defRPr/>
            </a:pPr>
            <a:r>
              <a:rPr lang="en-US" sz="2000" dirty="0" smtClean="0">
                <a:solidFill>
                  <a:srgbClr val="160414"/>
                </a:solidFill>
              </a:rPr>
              <a:t>School climate monitoring to ensure it addresses student engagement</a:t>
            </a:r>
          </a:p>
          <a:p>
            <a:pPr marL="514350" indent="-514350" eaLnBrk="1" hangingPunct="1">
              <a:buClrTx/>
              <a:buFont typeface="+mj-lt"/>
              <a:buAutoNum type="arabicPeriod"/>
              <a:defRPr/>
            </a:pPr>
            <a:r>
              <a:rPr lang="en-US" sz="2000" dirty="0" smtClean="0">
                <a:solidFill>
                  <a:srgbClr val="160414"/>
                </a:solidFill>
              </a:rPr>
              <a:t>Wrap-around social services</a:t>
            </a:r>
          </a:p>
          <a:p>
            <a:pPr marL="514350" indent="-514350" eaLnBrk="1" hangingPunct="1">
              <a:buClrTx/>
              <a:buFont typeface="+mj-lt"/>
              <a:buAutoNum type="arabicPeriod"/>
              <a:defRPr/>
            </a:pPr>
            <a:r>
              <a:rPr lang="en-US" sz="2000" dirty="0" smtClean="0">
                <a:solidFill>
                  <a:srgbClr val="160414"/>
                </a:solidFill>
              </a:rPr>
              <a:t>Family and community engagement</a:t>
            </a:r>
          </a:p>
          <a:p>
            <a:pPr>
              <a:defRPr/>
            </a:pPr>
            <a:endParaRPr lang="en-US" dirty="0"/>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465138" y="1108075"/>
            <a:ext cx="8229600" cy="609600"/>
          </a:xfrm>
        </p:spPr>
        <p:txBody>
          <a:bodyPr/>
          <a:lstStyle/>
          <a:p>
            <a:pPr eaLnBrk="1" hangingPunct="1"/>
            <a:r>
              <a:rPr lang="en-US" sz="3600" b="1" dirty="0">
                <a:solidFill>
                  <a:srgbClr val="DC0000"/>
                </a:solidFill>
                <a:latin typeface="Arial" charset="0"/>
                <a:ea typeface="ＭＳ Ｐゴシック" charset="0"/>
                <a:cs typeface="ＭＳ Ｐゴシック" charset="0"/>
              </a:rPr>
              <a:t>Dropout Prevention Interventions</a:t>
            </a:r>
          </a:p>
        </p:txBody>
      </p:sp>
      <p:sp>
        <p:nvSpPr>
          <p:cNvPr id="5" name="Content Placeholder 4"/>
          <p:cNvSpPr>
            <a:spLocks noGrp="1"/>
          </p:cNvSpPr>
          <p:nvPr>
            <p:ph idx="1"/>
          </p:nvPr>
        </p:nvSpPr>
        <p:spPr>
          <a:xfrm>
            <a:off x="465138" y="1901825"/>
            <a:ext cx="7772400" cy="4724400"/>
          </a:xfrm>
          <a:ln>
            <a:miter lim="800000"/>
            <a:headEnd/>
            <a:tailEnd/>
          </a:ln>
          <a:extLst/>
        </p:spPr>
        <p:txBody>
          <a:bodyPr numCol="2"/>
          <a:lstStyle/>
          <a:p>
            <a:pPr marL="514350" indent="-514350" eaLnBrk="1" hangingPunct="1">
              <a:buClr>
                <a:srgbClr val="FF0000"/>
              </a:buClr>
              <a:buFont typeface="+mj-lt"/>
              <a:buAutoNum type="arabicPeriod"/>
              <a:defRPr/>
            </a:pPr>
            <a:r>
              <a:rPr lang="en-US" sz="2000" dirty="0" smtClean="0">
                <a:solidFill>
                  <a:schemeClr val="accent4">
                    <a:lumMod val="10000"/>
                  </a:schemeClr>
                </a:solidFill>
              </a:rPr>
              <a:t>Catch-up courses</a:t>
            </a:r>
          </a:p>
          <a:p>
            <a:pPr marL="514350" indent="-514350" eaLnBrk="1" hangingPunct="1">
              <a:buClr>
                <a:srgbClr val="FF0000"/>
              </a:buClr>
              <a:buFont typeface="+mj-lt"/>
              <a:buAutoNum type="arabicPeriod"/>
              <a:defRPr/>
            </a:pPr>
            <a:r>
              <a:rPr lang="en-US" sz="2000" dirty="0" smtClean="0">
                <a:solidFill>
                  <a:schemeClr val="accent4">
                    <a:lumMod val="10000"/>
                  </a:schemeClr>
                </a:solidFill>
              </a:rPr>
              <a:t>Equal access to rigorous coursework</a:t>
            </a:r>
          </a:p>
          <a:p>
            <a:pPr marL="514350" indent="-514350" eaLnBrk="1" hangingPunct="1">
              <a:buClr>
                <a:srgbClr val="FF0000"/>
              </a:buClr>
              <a:buFont typeface="+mj-lt"/>
              <a:buAutoNum type="arabicPeriod"/>
              <a:defRPr/>
            </a:pPr>
            <a:r>
              <a:rPr lang="en-US" sz="2000" dirty="0" smtClean="0">
                <a:solidFill>
                  <a:schemeClr val="accent4">
                    <a:lumMod val="10000"/>
                  </a:schemeClr>
                </a:solidFill>
              </a:rPr>
              <a:t>Extended learning time</a:t>
            </a:r>
          </a:p>
          <a:p>
            <a:pPr marL="514350" indent="-514350" eaLnBrk="1" hangingPunct="1">
              <a:buClr>
                <a:srgbClr val="FF0000"/>
              </a:buClr>
              <a:buFont typeface="+mj-lt"/>
              <a:buAutoNum type="arabicPeriod"/>
              <a:defRPr/>
            </a:pPr>
            <a:r>
              <a:rPr lang="en-US" sz="2000" dirty="0" smtClean="0">
                <a:solidFill>
                  <a:schemeClr val="accent4">
                    <a:lumMod val="10000"/>
                  </a:schemeClr>
                </a:solidFill>
              </a:rPr>
              <a:t>Multiple paths to graduation; time and location options</a:t>
            </a:r>
          </a:p>
          <a:p>
            <a:pPr marL="514350" indent="-514350" eaLnBrk="1" hangingPunct="1">
              <a:buClr>
                <a:srgbClr val="FF0000"/>
              </a:buClr>
              <a:buFont typeface="+mj-lt"/>
              <a:buAutoNum type="arabicPeriod"/>
              <a:defRPr/>
            </a:pPr>
            <a:r>
              <a:rPr lang="en-US" sz="2000" dirty="0" smtClean="0">
                <a:solidFill>
                  <a:schemeClr val="accent4">
                    <a:lumMod val="10000"/>
                  </a:schemeClr>
                </a:solidFill>
              </a:rPr>
              <a:t>Tutoring</a:t>
            </a:r>
          </a:p>
          <a:p>
            <a:pPr marL="514350" indent="-514350" eaLnBrk="1" hangingPunct="1">
              <a:buClr>
                <a:srgbClr val="FF0000"/>
              </a:buClr>
              <a:buFont typeface="+mj-lt"/>
              <a:buAutoNum type="arabicPeriod"/>
              <a:defRPr/>
            </a:pPr>
            <a:r>
              <a:rPr lang="en-US" sz="2000" dirty="0" smtClean="0">
                <a:solidFill>
                  <a:schemeClr val="accent4">
                    <a:lumMod val="10000"/>
                  </a:schemeClr>
                </a:solidFill>
              </a:rPr>
              <a:t>Block scheduling</a:t>
            </a:r>
          </a:p>
          <a:p>
            <a:pPr marL="514350" indent="-514350" eaLnBrk="1" hangingPunct="1">
              <a:buClr>
                <a:srgbClr val="FF0000"/>
              </a:buClr>
              <a:buFont typeface="+mj-lt"/>
              <a:buAutoNum type="arabicPeriod"/>
              <a:defRPr/>
            </a:pPr>
            <a:r>
              <a:rPr lang="en-US" sz="2000" dirty="0" smtClean="0">
                <a:solidFill>
                  <a:schemeClr val="accent4">
                    <a:lumMod val="10000"/>
                  </a:schemeClr>
                </a:solidFill>
              </a:rPr>
              <a:t>8</a:t>
            </a:r>
            <a:r>
              <a:rPr lang="en-US" sz="2000" baseline="30000" dirty="0" smtClean="0">
                <a:solidFill>
                  <a:schemeClr val="accent4">
                    <a:lumMod val="10000"/>
                  </a:schemeClr>
                </a:solidFill>
              </a:rPr>
              <a:t>th</a:t>
            </a:r>
            <a:r>
              <a:rPr lang="en-US" sz="2000" dirty="0" smtClean="0">
                <a:solidFill>
                  <a:schemeClr val="accent4">
                    <a:lumMod val="10000"/>
                  </a:schemeClr>
                </a:solidFill>
              </a:rPr>
              <a:t> to 9</a:t>
            </a:r>
            <a:r>
              <a:rPr lang="en-US" sz="2000" baseline="30000" dirty="0" smtClean="0">
                <a:solidFill>
                  <a:schemeClr val="accent4">
                    <a:lumMod val="10000"/>
                  </a:schemeClr>
                </a:solidFill>
              </a:rPr>
              <a:t>th</a:t>
            </a:r>
            <a:r>
              <a:rPr lang="en-US" sz="2000" dirty="0" smtClean="0">
                <a:solidFill>
                  <a:schemeClr val="accent4">
                    <a:lumMod val="10000"/>
                  </a:schemeClr>
                </a:solidFill>
              </a:rPr>
              <a:t> grade transition programs</a:t>
            </a:r>
          </a:p>
          <a:p>
            <a:pPr marL="514350" indent="-514350" eaLnBrk="1" hangingPunct="1">
              <a:buClr>
                <a:srgbClr val="FF0000"/>
              </a:buClr>
              <a:buFont typeface="+mj-lt"/>
              <a:buAutoNum type="arabicPeriod"/>
              <a:defRPr/>
            </a:pPr>
            <a:r>
              <a:rPr lang="en-US" sz="2000" dirty="0" smtClean="0">
                <a:solidFill>
                  <a:schemeClr val="accent4">
                    <a:lumMod val="10000"/>
                  </a:schemeClr>
                </a:solidFill>
              </a:rPr>
              <a:t>Homeroom system</a:t>
            </a:r>
          </a:p>
          <a:p>
            <a:pPr marL="514350" indent="-514350" eaLnBrk="1" hangingPunct="1">
              <a:buClr>
                <a:srgbClr val="FF0000"/>
              </a:buClr>
              <a:buFont typeface="+mj-lt"/>
              <a:buAutoNum type="arabicPeriod"/>
              <a:defRPr/>
            </a:pPr>
            <a:r>
              <a:rPr lang="en-US" sz="2000" dirty="0" smtClean="0">
                <a:solidFill>
                  <a:schemeClr val="accent4">
                    <a:lumMod val="10000"/>
                  </a:schemeClr>
                </a:solidFill>
              </a:rPr>
              <a:t>Ninth-grade academies</a:t>
            </a:r>
          </a:p>
          <a:p>
            <a:pPr marL="514350" indent="-514350" eaLnBrk="1" hangingPunct="1">
              <a:buClr>
                <a:srgbClr val="FF0000"/>
              </a:buClr>
              <a:buFont typeface="+mj-lt"/>
              <a:buAutoNum type="arabicPeriod"/>
              <a:defRPr/>
            </a:pPr>
            <a:r>
              <a:rPr lang="en-US" sz="2000" dirty="0" smtClean="0">
                <a:solidFill>
                  <a:schemeClr val="accent4">
                    <a:lumMod val="10000"/>
                  </a:schemeClr>
                </a:solidFill>
              </a:rPr>
              <a:t>Small learning communities</a:t>
            </a:r>
          </a:p>
          <a:p>
            <a:pPr marL="514350" indent="-514350" eaLnBrk="1" hangingPunct="1">
              <a:buClr>
                <a:srgbClr val="FF0000"/>
              </a:buClr>
              <a:buFont typeface="+mj-lt"/>
              <a:buAutoNum type="arabicPeriod"/>
              <a:defRPr/>
            </a:pPr>
            <a:r>
              <a:rPr lang="en-US" sz="2000" dirty="0" smtClean="0">
                <a:solidFill>
                  <a:schemeClr val="accent4">
                    <a:lumMod val="10000"/>
                  </a:schemeClr>
                </a:solidFill>
              </a:rPr>
              <a:t>Tiered interventions</a:t>
            </a:r>
          </a:p>
          <a:p>
            <a:pPr marL="514350" indent="-514350" eaLnBrk="1" hangingPunct="1">
              <a:buClr>
                <a:srgbClr val="FF0000"/>
              </a:buClr>
              <a:buFont typeface="+mj-lt"/>
              <a:buAutoNum type="arabicPeriod"/>
              <a:defRPr/>
            </a:pPr>
            <a:r>
              <a:rPr lang="en-US" sz="2000" dirty="0" smtClean="0">
                <a:solidFill>
                  <a:schemeClr val="accent4">
                    <a:lumMod val="10000"/>
                  </a:schemeClr>
                </a:solidFill>
              </a:rPr>
              <a:t>Attendance monitors</a:t>
            </a:r>
          </a:p>
          <a:p>
            <a:pPr marL="514350" indent="-514350" eaLnBrk="1" hangingPunct="1">
              <a:buClr>
                <a:srgbClr val="FF0000"/>
              </a:buClr>
              <a:buFont typeface="+mj-lt"/>
              <a:buAutoNum type="arabicPeriod"/>
              <a:defRPr/>
            </a:pPr>
            <a:r>
              <a:rPr lang="en-US" sz="2000" dirty="0" smtClean="0">
                <a:solidFill>
                  <a:schemeClr val="accent4">
                    <a:lumMod val="10000"/>
                  </a:schemeClr>
                </a:solidFill>
              </a:rPr>
              <a:t>Behavior monitors</a:t>
            </a:r>
          </a:p>
          <a:p>
            <a:pPr marL="514350" indent="-514350" eaLnBrk="1" hangingPunct="1">
              <a:buClr>
                <a:srgbClr val="FF0000"/>
              </a:buClr>
              <a:buFont typeface="+mj-lt"/>
              <a:buAutoNum type="arabicPeriod"/>
              <a:defRPr/>
            </a:pPr>
            <a:r>
              <a:rPr lang="en-US" sz="2000" dirty="0" smtClean="0">
                <a:solidFill>
                  <a:schemeClr val="accent4">
                    <a:lumMod val="10000"/>
                  </a:schemeClr>
                </a:solidFill>
              </a:rPr>
              <a:t>Benchmarking</a:t>
            </a:r>
          </a:p>
          <a:p>
            <a:pPr marL="514350" indent="-514350" eaLnBrk="1" hangingPunct="1">
              <a:buClr>
                <a:srgbClr val="FF0000"/>
              </a:buClr>
              <a:buFont typeface="+mj-lt"/>
              <a:buAutoNum type="arabicPeriod"/>
              <a:defRPr/>
            </a:pPr>
            <a:r>
              <a:rPr lang="en-US" sz="2000" dirty="0" smtClean="0">
                <a:solidFill>
                  <a:schemeClr val="accent4">
                    <a:lumMod val="10000"/>
                  </a:schemeClr>
                </a:solidFill>
              </a:rPr>
              <a:t>Progress monitoring</a:t>
            </a:r>
          </a:p>
          <a:p>
            <a:pPr marL="514350" indent="-514350" eaLnBrk="1" hangingPunct="1">
              <a:buClr>
                <a:srgbClr val="FF0000"/>
              </a:buClr>
              <a:buFont typeface="+mj-lt"/>
              <a:buAutoNum type="arabicPeriod"/>
              <a:defRPr/>
            </a:pPr>
            <a:r>
              <a:rPr lang="en-US" sz="2000" dirty="0" smtClean="0">
                <a:solidFill>
                  <a:schemeClr val="accent4">
                    <a:lumMod val="10000"/>
                  </a:schemeClr>
                </a:solidFill>
              </a:rPr>
              <a:t>Career/college awareness</a:t>
            </a:r>
          </a:p>
          <a:p>
            <a:pPr marL="514350" indent="-514350" eaLnBrk="1" hangingPunct="1">
              <a:buClr>
                <a:srgbClr val="FF0000"/>
              </a:buClr>
              <a:buFont typeface="+mj-lt"/>
              <a:buAutoNum type="arabicPeriod"/>
              <a:defRPr/>
            </a:pPr>
            <a:r>
              <a:rPr lang="en-US" sz="2000" dirty="0" smtClean="0">
                <a:solidFill>
                  <a:schemeClr val="accent4">
                    <a:lumMod val="10000"/>
                  </a:schemeClr>
                </a:solidFill>
              </a:rPr>
              <a:t>Counseling/mentoring</a:t>
            </a:r>
          </a:p>
          <a:p>
            <a:pPr marL="514350" indent="-514350" eaLnBrk="1" hangingPunct="1">
              <a:buClr>
                <a:srgbClr val="FF0000"/>
              </a:buClr>
              <a:buFont typeface="+mj-lt"/>
              <a:buAutoNum type="arabicPeriod"/>
              <a:defRPr/>
            </a:pPr>
            <a:r>
              <a:rPr lang="en-US" sz="2000" dirty="0" smtClean="0">
                <a:solidFill>
                  <a:schemeClr val="accent4">
                    <a:lumMod val="10000"/>
                  </a:schemeClr>
                </a:solidFill>
              </a:rPr>
              <a:t>School climate monitoring to ensure it addresses student engagement</a:t>
            </a:r>
          </a:p>
          <a:p>
            <a:pPr marL="514350" indent="-514350" eaLnBrk="1" hangingPunct="1">
              <a:buClr>
                <a:srgbClr val="FF0000"/>
              </a:buClr>
              <a:buFont typeface="+mj-lt"/>
              <a:buAutoNum type="arabicPeriod"/>
              <a:defRPr/>
            </a:pPr>
            <a:r>
              <a:rPr lang="en-US" sz="2000" dirty="0" smtClean="0">
                <a:solidFill>
                  <a:schemeClr val="accent4">
                    <a:lumMod val="10000"/>
                  </a:schemeClr>
                </a:solidFill>
              </a:rPr>
              <a:t>Wrap-around social services</a:t>
            </a:r>
          </a:p>
          <a:p>
            <a:pPr marL="514350" indent="-514350" eaLnBrk="1" hangingPunct="1">
              <a:buClr>
                <a:srgbClr val="FF0000"/>
              </a:buClr>
              <a:buFont typeface="+mj-lt"/>
              <a:buAutoNum type="arabicPeriod"/>
              <a:defRPr/>
            </a:pPr>
            <a:r>
              <a:rPr lang="en-US" sz="2000" dirty="0" smtClean="0">
                <a:solidFill>
                  <a:schemeClr val="accent4">
                    <a:lumMod val="10000"/>
                  </a:schemeClr>
                </a:solidFill>
              </a:rPr>
              <a:t>Family and community engagement</a:t>
            </a:r>
          </a:p>
          <a:p>
            <a:pPr>
              <a:defRPr/>
            </a:pPr>
            <a:endParaRPr lang="en-US" dirty="0"/>
          </a:p>
        </p:txBody>
      </p:sp>
      <p:sp>
        <p:nvSpPr>
          <p:cNvPr id="54275" name="TextBox 3"/>
          <p:cNvSpPr txBox="1">
            <a:spLocks noChangeArrowheads="1"/>
          </p:cNvSpPr>
          <p:nvPr/>
        </p:nvSpPr>
        <p:spPr bwMode="auto">
          <a:xfrm>
            <a:off x="8521700" y="6399213"/>
            <a:ext cx="519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04951DBC-7A0D-4C46-86E1-17EC1E98382B}" type="slidenum">
              <a:rPr lang="en-US" sz="1800">
                <a:solidFill>
                  <a:srgbClr val="161616"/>
                </a:solidFill>
              </a:rPr>
              <a:pPr algn="r"/>
              <a:t>18</a:t>
            </a:fld>
            <a:endParaRPr lang="en-US" sz="1800" dirty="0">
              <a:solidFill>
                <a:srgbClr val="161616"/>
              </a:solidFill>
            </a:endParaRPr>
          </a:p>
        </p:txBody>
      </p:sp>
    </p:spTree>
  </p:cSld>
  <p:clrMapOvr>
    <a:masterClrMapping/>
  </p:clrMapOvr>
  <p:transition xmlns:p14="http://schemas.microsoft.com/office/powerpoint/2010/main" spd="slow">
    <p:fade/>
    <p:sndAc>
      <p:stSnd>
        <p:snd r:embed="rId3" name="Chimes"/>
      </p:stSnd>
    </p:sndAc>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xfrm>
            <a:off x="465138" y="1019178"/>
            <a:ext cx="8229600" cy="1320800"/>
          </a:xfrm>
        </p:spPr>
        <p:txBody>
          <a:bodyPr/>
          <a:lstStyle/>
          <a:p>
            <a:pPr eaLnBrk="1" hangingPunct="1"/>
            <a:r>
              <a:rPr lang="en-US" dirty="0">
                <a:latin typeface="Arial" charset="0"/>
                <a:ea typeface="ＭＳ Ｐゴシック" charset="0"/>
                <a:cs typeface="ＭＳ Ｐゴシック" charset="0"/>
              </a:rPr>
              <a:t>Make the </a:t>
            </a:r>
            <a:r>
              <a:rPr lang="en-US" dirty="0" smtClean="0">
                <a:latin typeface="Arial" charset="0"/>
                <a:ea typeface="ＭＳ Ｐゴシック" charset="0"/>
                <a:cs typeface="ＭＳ Ｐゴシック" charset="0"/>
              </a:rPr>
              <a:t>Difference Between </a:t>
            </a:r>
            <a:r>
              <a:rPr lang="en-US" dirty="0">
                <a:latin typeface="Arial" charset="0"/>
                <a:ea typeface="ＭＳ Ｐゴシック" charset="0"/>
                <a:cs typeface="ＭＳ Ｐゴシック" charset="0"/>
              </a:rPr>
              <a:t>an </a:t>
            </a:r>
            <a:r>
              <a:rPr lang="en-US" dirty="0" smtClean="0">
                <a:latin typeface="Arial" charset="0"/>
                <a:ea typeface="ＭＳ Ｐゴシック" charset="0"/>
                <a:cs typeface="ＭＳ Ｐゴシック" charset="0"/>
              </a:rPr>
              <a:t>Effective </a:t>
            </a:r>
            <a:r>
              <a:rPr lang="en-US" dirty="0">
                <a:latin typeface="Arial" charset="0"/>
                <a:ea typeface="ＭＳ Ｐゴシック" charset="0"/>
                <a:cs typeface="ＭＳ Ｐゴシック" charset="0"/>
              </a:rPr>
              <a:t>and </a:t>
            </a:r>
            <a:r>
              <a:rPr lang="en-US" dirty="0" smtClean="0">
                <a:latin typeface="Arial" charset="0"/>
                <a:ea typeface="ＭＳ Ｐゴシック" charset="0"/>
                <a:cs typeface="ＭＳ Ｐゴシック" charset="0"/>
              </a:rPr>
              <a:t>Ineffective Intervention </a:t>
            </a:r>
            <a:endParaRPr lang="en-US" dirty="0">
              <a:latin typeface="Arial" charset="0"/>
              <a:ea typeface="ＭＳ Ｐゴシック" charset="0"/>
              <a:cs typeface="ＭＳ Ｐゴシック" charset="0"/>
            </a:endParaRPr>
          </a:p>
        </p:txBody>
      </p:sp>
      <p:sp>
        <p:nvSpPr>
          <p:cNvPr id="52226" name="Content Placeholder 2"/>
          <p:cNvSpPr>
            <a:spLocks noGrp="1"/>
          </p:cNvSpPr>
          <p:nvPr>
            <p:ph idx="1"/>
          </p:nvPr>
        </p:nvSpPr>
        <p:spPr>
          <a:xfrm>
            <a:off x="457199" y="2517775"/>
            <a:ext cx="8288867" cy="4019550"/>
          </a:xfrm>
        </p:spPr>
        <p:txBody>
          <a:bodyPr/>
          <a:lstStyle/>
          <a:p>
            <a:pPr marL="0" indent="0" algn="ctr" eaLnBrk="1" hangingPunct="1">
              <a:buFont typeface="Arial" charset="0"/>
              <a:buNone/>
              <a:tabLst>
                <a:tab pos="2290763" algn="l"/>
              </a:tabLst>
              <a:defRPr/>
            </a:pPr>
            <a:r>
              <a:rPr lang="en-US" sz="4800" b="1" dirty="0" smtClean="0">
                <a:solidFill>
                  <a:srgbClr val="C4C4C4"/>
                </a:solidFill>
                <a:latin typeface="Arial"/>
                <a:ea typeface="ＭＳ Ｐゴシック" charset="0"/>
                <a:cs typeface="Arial"/>
              </a:rPr>
              <a:t>GR</a:t>
            </a:r>
            <a:r>
              <a:rPr lang="en-US" sz="4800" b="1" dirty="0" smtClean="0">
                <a:solidFill>
                  <a:srgbClr val="008000"/>
                </a:solidFill>
                <a:latin typeface="Arial"/>
                <a:ea typeface="ＭＳ Ｐゴシック" charset="0"/>
                <a:cs typeface="Arial"/>
              </a:rPr>
              <a:t>A</a:t>
            </a:r>
            <a:r>
              <a:rPr lang="en-US" sz="4800" b="1" dirty="0" smtClean="0">
                <a:solidFill>
                  <a:srgbClr val="684D4D"/>
                </a:solidFill>
                <a:latin typeface="Arial"/>
                <a:ea typeface="ＭＳ Ｐゴシック" charset="0"/>
                <a:cs typeface="Arial"/>
              </a:rPr>
              <a:t>D</a:t>
            </a:r>
            <a:r>
              <a:rPr lang="en-US" sz="4000" b="1" dirty="0" smtClean="0">
                <a:solidFill>
                  <a:schemeClr val="accent4">
                    <a:lumMod val="10000"/>
                  </a:schemeClr>
                </a:solidFill>
                <a:latin typeface="Arial"/>
                <a:ea typeface="ＭＳ Ｐゴシック" charset="0"/>
                <a:cs typeface="Arial"/>
              </a:rPr>
              <a:t>uation</a:t>
            </a:r>
            <a:endParaRPr lang="en-US" sz="4000" b="1" dirty="0">
              <a:solidFill>
                <a:schemeClr val="accent4">
                  <a:lumMod val="10000"/>
                </a:schemeClr>
              </a:solidFill>
              <a:latin typeface="Arial"/>
              <a:ea typeface="ＭＳ Ｐゴシック" charset="0"/>
              <a:cs typeface="Arial"/>
            </a:endParaRPr>
          </a:p>
          <a:p>
            <a:pPr marL="0" indent="0" algn="ctr" eaLnBrk="1" hangingPunct="1">
              <a:buFont typeface="Arial" charset="0"/>
              <a:buNone/>
              <a:tabLst>
                <a:tab pos="2290763" algn="l"/>
              </a:tabLst>
              <a:defRPr/>
            </a:pPr>
            <a:endParaRPr lang="en-US" sz="2800" b="1" dirty="0">
              <a:latin typeface="Arial"/>
              <a:ea typeface="ＭＳ Ｐゴシック" charset="0"/>
              <a:cs typeface="Arial"/>
            </a:endParaRPr>
          </a:p>
          <a:p>
            <a:pPr marL="0" indent="0" eaLnBrk="1" hangingPunct="1">
              <a:buFont typeface="Arial" charset="0"/>
              <a:buNone/>
              <a:tabLst>
                <a:tab pos="2290763" algn="l"/>
              </a:tabLst>
              <a:defRPr/>
            </a:pPr>
            <a:r>
              <a:rPr lang="en-US" sz="2800" dirty="0">
                <a:solidFill>
                  <a:srgbClr val="160414"/>
                </a:solidFill>
                <a:latin typeface="Arial"/>
                <a:ea typeface="ＭＳ Ｐゴシック" charset="0"/>
                <a:cs typeface="Arial"/>
              </a:rPr>
              <a:t>3</a:t>
            </a:r>
            <a:r>
              <a:rPr lang="en-US" sz="2800" baseline="30000" dirty="0">
                <a:solidFill>
                  <a:srgbClr val="160414"/>
                </a:solidFill>
                <a:latin typeface="Arial"/>
                <a:ea typeface="ＭＳ Ｐゴシック" charset="0"/>
                <a:cs typeface="Arial"/>
              </a:rPr>
              <a:t>rd</a:t>
            </a:r>
            <a:r>
              <a:rPr lang="en-US" sz="2800" dirty="0">
                <a:solidFill>
                  <a:srgbClr val="160414"/>
                </a:solidFill>
                <a:latin typeface="Arial"/>
                <a:ea typeface="ＭＳ Ｐゴシック" charset="0"/>
                <a:cs typeface="Arial"/>
              </a:rPr>
              <a:t> – </a:t>
            </a:r>
            <a:r>
              <a:rPr lang="en-US" sz="3600" b="1" dirty="0" smtClean="0">
                <a:solidFill>
                  <a:srgbClr val="008000"/>
                </a:solidFill>
                <a:latin typeface="Arial"/>
                <a:ea typeface="ＭＳ Ｐゴシック" charset="0"/>
                <a:cs typeface="Arial"/>
              </a:rPr>
              <a:t>A</a:t>
            </a:r>
            <a:r>
              <a:rPr lang="en-US" sz="2800" dirty="0" smtClean="0">
                <a:solidFill>
                  <a:srgbClr val="008000"/>
                </a:solidFill>
                <a:latin typeface="Arial"/>
                <a:ea typeface="ＭＳ Ｐゴシック" charset="0"/>
                <a:cs typeface="Arial"/>
              </a:rPr>
              <a:t>uthenticate</a:t>
            </a:r>
            <a:r>
              <a:rPr lang="en-US" sz="2800" dirty="0" smtClean="0">
                <a:solidFill>
                  <a:srgbClr val="160414"/>
                </a:solidFill>
                <a:latin typeface="Arial"/>
                <a:ea typeface="ＭＳ Ｐゴシック" charset="0"/>
                <a:cs typeface="Arial"/>
              </a:rPr>
              <a:t> </a:t>
            </a:r>
            <a:r>
              <a:rPr lang="en-US" sz="2800" dirty="0">
                <a:solidFill>
                  <a:srgbClr val="160414"/>
                </a:solidFill>
                <a:latin typeface="Arial"/>
                <a:ea typeface="ＭＳ Ｐゴシック" charset="0"/>
                <a:cs typeface="Arial"/>
              </a:rPr>
              <a:t>the </a:t>
            </a:r>
            <a:r>
              <a:rPr lang="en-US" sz="2800" b="1" dirty="0" smtClean="0">
                <a:solidFill>
                  <a:srgbClr val="008000"/>
                </a:solidFill>
                <a:latin typeface="Arial"/>
                <a:ea typeface="ＭＳ Ｐゴシック" charset="0"/>
                <a:cs typeface="Arial"/>
              </a:rPr>
              <a:t>implementation</a:t>
            </a:r>
            <a:r>
              <a:rPr lang="en-US" sz="2800" b="1" dirty="0" smtClean="0">
                <a:solidFill>
                  <a:srgbClr val="0A2A33"/>
                </a:solidFill>
                <a:latin typeface="Arial"/>
                <a:ea typeface="ＭＳ Ｐゴシック" charset="0"/>
                <a:cs typeface="Arial"/>
              </a:rPr>
              <a:t> </a:t>
            </a:r>
            <a:r>
              <a:rPr lang="en-US" sz="2800" dirty="0">
                <a:solidFill>
                  <a:srgbClr val="0A2A33"/>
                </a:solidFill>
                <a:latin typeface="Arial"/>
                <a:ea typeface="ＭＳ Ｐゴシック" charset="0"/>
                <a:cs typeface="Arial"/>
              </a:rPr>
              <a:t>and </a:t>
            </a:r>
            <a:r>
              <a:rPr lang="en-US" sz="2800" dirty="0" smtClean="0">
                <a:solidFill>
                  <a:srgbClr val="008000"/>
                </a:solidFill>
                <a:latin typeface="Arial"/>
                <a:ea typeface="ＭＳ Ｐゴシック" charset="0"/>
                <a:cs typeface="Arial"/>
              </a:rPr>
              <a:t>i</a:t>
            </a:r>
            <a:r>
              <a:rPr lang="en-US" sz="2800" b="1" dirty="0" smtClean="0">
                <a:solidFill>
                  <a:srgbClr val="008000"/>
                </a:solidFill>
                <a:latin typeface="Arial"/>
                <a:ea typeface="ＭＳ Ｐゴシック" charset="0"/>
                <a:cs typeface="Arial"/>
              </a:rPr>
              <a:t>mpact</a:t>
            </a:r>
            <a:r>
              <a:rPr lang="en-US" sz="2800" b="1" dirty="0" smtClean="0">
                <a:solidFill>
                  <a:srgbClr val="0A2A33"/>
                </a:solidFill>
                <a:latin typeface="Arial"/>
                <a:ea typeface="ＭＳ Ｐゴシック" charset="0"/>
                <a:cs typeface="Arial"/>
              </a:rPr>
              <a:t> </a:t>
            </a:r>
            <a:r>
              <a:rPr lang="en-US" sz="2800" dirty="0" smtClean="0">
                <a:solidFill>
                  <a:srgbClr val="0A2A33"/>
                </a:solidFill>
                <a:latin typeface="Arial"/>
                <a:ea typeface="ＭＳ Ｐゴシック" charset="0"/>
                <a:cs typeface="Arial"/>
              </a:rPr>
              <a:t>of the intervention</a:t>
            </a:r>
          </a:p>
          <a:p>
            <a:pPr marL="0" indent="0" eaLnBrk="1" hangingPunct="1">
              <a:buFont typeface="Arial" charset="0"/>
              <a:buNone/>
              <a:tabLst>
                <a:tab pos="2290763" algn="l"/>
              </a:tabLst>
              <a:defRPr/>
            </a:pPr>
            <a:r>
              <a:rPr lang="en-US" sz="2800" b="1" dirty="0">
                <a:solidFill>
                  <a:srgbClr val="0A2A33"/>
                </a:solidFill>
                <a:latin typeface="Arial"/>
                <a:ea typeface="ＭＳ Ｐゴシック" charset="0"/>
                <a:cs typeface="Arial"/>
              </a:rPr>
              <a:t> </a:t>
            </a:r>
            <a:r>
              <a:rPr lang="en-US" sz="2800" b="1" dirty="0" smtClean="0">
                <a:solidFill>
                  <a:srgbClr val="0A2A33"/>
                </a:solidFill>
                <a:latin typeface="Arial"/>
                <a:ea typeface="ＭＳ Ｐゴシック" charset="0"/>
                <a:cs typeface="Arial"/>
              </a:rPr>
              <a:t>       </a:t>
            </a:r>
            <a:endParaRPr lang="en-US" sz="2800" dirty="0">
              <a:solidFill>
                <a:srgbClr val="0A2A33"/>
              </a:solidFill>
              <a:latin typeface="Arial"/>
              <a:ea typeface="ＭＳ Ｐゴシック" charset="0"/>
              <a:cs typeface="Arial"/>
            </a:endParaRPr>
          </a:p>
          <a:p>
            <a:pPr marL="0" indent="0" eaLnBrk="1" hangingPunct="1">
              <a:buFont typeface="Arial" charset="0"/>
              <a:buNone/>
              <a:tabLst>
                <a:tab pos="2290763" algn="l"/>
              </a:tabLst>
              <a:defRPr/>
            </a:pPr>
            <a:r>
              <a:rPr lang="en-US" sz="2800" dirty="0">
                <a:solidFill>
                  <a:srgbClr val="160414"/>
                </a:solidFill>
                <a:latin typeface="Arial"/>
                <a:ea typeface="ＭＳ Ｐゴシック" charset="0"/>
                <a:cs typeface="Arial"/>
              </a:rPr>
              <a:t>4</a:t>
            </a:r>
            <a:r>
              <a:rPr lang="en-US" sz="2800" baseline="30000" dirty="0">
                <a:solidFill>
                  <a:srgbClr val="160414"/>
                </a:solidFill>
                <a:latin typeface="Arial"/>
                <a:ea typeface="ＭＳ Ｐゴシック" charset="0"/>
                <a:cs typeface="Arial"/>
              </a:rPr>
              <a:t>th</a:t>
            </a:r>
            <a:r>
              <a:rPr lang="en-US" sz="2800" dirty="0">
                <a:solidFill>
                  <a:srgbClr val="160414"/>
                </a:solidFill>
                <a:latin typeface="Arial"/>
                <a:ea typeface="ＭＳ Ｐゴシック" charset="0"/>
                <a:cs typeface="Arial"/>
              </a:rPr>
              <a:t> – </a:t>
            </a:r>
            <a:r>
              <a:rPr lang="en-US" sz="2800" b="1" dirty="0" smtClean="0">
                <a:solidFill>
                  <a:schemeClr val="accent3">
                    <a:lumMod val="50000"/>
                  </a:schemeClr>
                </a:solidFill>
                <a:latin typeface="Arial"/>
                <a:ea typeface="ＭＳ Ｐゴシック" charset="0"/>
                <a:cs typeface="Arial"/>
              </a:rPr>
              <a:t>D</a:t>
            </a:r>
            <a:r>
              <a:rPr lang="en-US" sz="2800" dirty="0" smtClean="0">
                <a:solidFill>
                  <a:schemeClr val="accent3">
                    <a:lumMod val="50000"/>
                  </a:schemeClr>
                </a:solidFill>
                <a:latin typeface="Arial"/>
                <a:ea typeface="ＭＳ Ｐゴシック" charset="0"/>
                <a:cs typeface="Arial"/>
              </a:rPr>
              <a:t>evelop</a:t>
            </a:r>
            <a:r>
              <a:rPr lang="en-US" sz="2800" b="1" dirty="0" smtClean="0">
                <a:solidFill>
                  <a:schemeClr val="accent3">
                    <a:lumMod val="50000"/>
                  </a:schemeClr>
                </a:solidFill>
                <a:latin typeface="Arial"/>
                <a:ea typeface="ＭＳ Ｐゴシック" charset="0"/>
                <a:cs typeface="Arial"/>
              </a:rPr>
              <a:t> intervention </a:t>
            </a:r>
            <a:r>
              <a:rPr lang="en-US" sz="2800" b="1" dirty="0">
                <a:solidFill>
                  <a:schemeClr val="accent3">
                    <a:lumMod val="50000"/>
                  </a:schemeClr>
                </a:solidFill>
                <a:latin typeface="Arial"/>
                <a:ea typeface="ＭＳ Ｐゴシック" charset="0"/>
                <a:cs typeface="Arial"/>
              </a:rPr>
              <a:t>adjustments</a:t>
            </a:r>
            <a:r>
              <a:rPr lang="en-US" sz="2800" b="1" dirty="0" smtClean="0">
                <a:solidFill>
                  <a:srgbClr val="600000"/>
                </a:solidFill>
                <a:latin typeface="Arial"/>
                <a:ea typeface="ＭＳ Ｐゴシック" charset="0"/>
                <a:cs typeface="Arial"/>
              </a:rPr>
              <a:t> </a:t>
            </a:r>
            <a:r>
              <a:rPr lang="en-US" sz="2800" dirty="0" smtClean="0">
                <a:solidFill>
                  <a:srgbClr val="160414"/>
                </a:solidFill>
                <a:latin typeface="Arial"/>
                <a:ea typeface="ＭＳ Ｐゴシック" charset="0"/>
                <a:cs typeface="Arial"/>
              </a:rPr>
              <a:t>to meet the students’ </a:t>
            </a:r>
            <a:r>
              <a:rPr lang="en-US" sz="2800" dirty="0">
                <a:solidFill>
                  <a:srgbClr val="160414"/>
                </a:solidFill>
                <a:latin typeface="Arial"/>
                <a:ea typeface="ＭＳ Ｐゴシック" charset="0"/>
                <a:cs typeface="Arial"/>
              </a:rPr>
              <a:t>needs </a:t>
            </a:r>
            <a:r>
              <a:rPr lang="en-US" sz="2800" dirty="0" smtClean="0">
                <a:solidFill>
                  <a:srgbClr val="160414"/>
                </a:solidFill>
                <a:latin typeface="Arial"/>
                <a:ea typeface="ＭＳ Ｐゴシック" charset="0"/>
                <a:cs typeface="Arial"/>
              </a:rPr>
              <a:t>more effectively</a:t>
            </a:r>
            <a:endParaRPr lang="en-US" sz="2800" dirty="0">
              <a:solidFill>
                <a:srgbClr val="160414"/>
              </a:solidFill>
              <a:latin typeface="Arial"/>
              <a:ea typeface="ＭＳ Ｐゴシック" charset="0"/>
              <a:cs typeface="Arial"/>
            </a:endParaRPr>
          </a:p>
        </p:txBody>
      </p:sp>
      <p:sp>
        <p:nvSpPr>
          <p:cNvPr id="56323" name="TextBox 3"/>
          <p:cNvSpPr txBox="1">
            <a:spLocks noChangeArrowheads="1"/>
          </p:cNvSpPr>
          <p:nvPr/>
        </p:nvSpPr>
        <p:spPr bwMode="auto">
          <a:xfrm>
            <a:off x="8521700" y="6399213"/>
            <a:ext cx="519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FCF347E1-9965-BF48-B856-70049FBC8490}" type="slidenum">
              <a:rPr lang="en-US" sz="1800">
                <a:solidFill>
                  <a:srgbClr val="161616"/>
                </a:solidFill>
              </a:rPr>
              <a:pPr algn="r"/>
              <a:t>19</a:t>
            </a:fld>
            <a:endParaRPr lang="en-US" sz="1800" dirty="0">
              <a:solidFill>
                <a:srgbClr val="161616"/>
              </a:solidFill>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ctrTitle"/>
          </p:nvPr>
        </p:nvSpPr>
        <p:spPr>
          <a:xfrm>
            <a:off x="465667" y="1055689"/>
            <a:ext cx="4877329" cy="747711"/>
          </a:xfrm>
        </p:spPr>
        <p:txBody>
          <a:bodyPr/>
          <a:lstStyle/>
          <a:p>
            <a:r>
              <a:rPr lang="en-US" dirty="0">
                <a:latin typeface="Arial" charset="0"/>
                <a:ea typeface="ＭＳ Ｐゴシック" charset="0"/>
                <a:cs typeface="ＭＳ Ｐゴシック" charset="0"/>
              </a:rPr>
              <a:t>Objectives</a:t>
            </a:r>
          </a:p>
        </p:txBody>
      </p:sp>
      <p:sp>
        <p:nvSpPr>
          <p:cNvPr id="7170" name="Subtitle 3"/>
          <p:cNvSpPr>
            <a:spLocks noGrp="1"/>
          </p:cNvSpPr>
          <p:nvPr>
            <p:ph type="subTitle" idx="1"/>
          </p:nvPr>
        </p:nvSpPr>
        <p:spPr>
          <a:xfrm>
            <a:off x="465137" y="2005013"/>
            <a:ext cx="8340196" cy="3505200"/>
          </a:xfrm>
        </p:spPr>
        <p:txBody>
          <a:bodyPr/>
          <a:lstStyle/>
          <a:p>
            <a:pPr marL="284163" indent="-284163" algn="l">
              <a:spcAft>
                <a:spcPts val="600"/>
              </a:spcAft>
            </a:pPr>
            <a:r>
              <a:rPr lang="en-US" dirty="0">
                <a:solidFill>
                  <a:srgbClr val="161616"/>
                </a:solidFill>
                <a:latin typeface="Arial"/>
                <a:ea typeface="ＭＳ Ｐゴシック" charset="0"/>
                <a:cs typeface="Arial"/>
              </a:rPr>
              <a:t>Educators will</a:t>
            </a:r>
          </a:p>
          <a:p>
            <a:pPr marL="284163" indent="-284163" algn="l">
              <a:spcAft>
                <a:spcPts val="1200"/>
              </a:spcAft>
              <a:buFont typeface="Arial" charset="0"/>
              <a:buChar char="•"/>
            </a:pPr>
            <a:r>
              <a:rPr lang="en-US" dirty="0">
                <a:solidFill>
                  <a:srgbClr val="161616"/>
                </a:solidFill>
                <a:latin typeface="Arial"/>
                <a:ea typeface="ＭＳ Ｐゴシック" charset="0"/>
                <a:cs typeface="Arial"/>
              </a:rPr>
              <a:t>become familiar with the Early Warning Data System (EWDS) </a:t>
            </a:r>
            <a:r>
              <a:rPr lang="en-US" dirty="0" smtClean="0">
                <a:solidFill>
                  <a:srgbClr val="161616"/>
                </a:solidFill>
                <a:latin typeface="Arial"/>
                <a:ea typeface="ＭＳ Ｐゴシック" charset="0"/>
                <a:cs typeface="Arial"/>
              </a:rPr>
              <a:t>designed </a:t>
            </a:r>
            <a:r>
              <a:rPr lang="en-US" dirty="0">
                <a:solidFill>
                  <a:srgbClr val="161616"/>
                </a:solidFill>
                <a:latin typeface="Arial"/>
                <a:ea typeface="ＭＳ Ｐゴシック" charset="0"/>
                <a:cs typeface="Arial"/>
              </a:rPr>
              <a:t>to help Texas districts and schools identify students who are at risk of dropping out and</a:t>
            </a:r>
          </a:p>
          <a:p>
            <a:pPr marL="284163" indent="-284163" algn="l">
              <a:buFont typeface="Arial" charset="0"/>
              <a:buChar char="•"/>
            </a:pPr>
            <a:r>
              <a:rPr lang="en-US" dirty="0">
                <a:solidFill>
                  <a:srgbClr val="161616"/>
                </a:solidFill>
                <a:latin typeface="Arial"/>
                <a:ea typeface="ＭＳ Ｐゴシック" charset="0"/>
                <a:cs typeface="Arial"/>
              </a:rPr>
              <a:t>review approaches for the systemic implementation required for interventions to reduce dropout rates and improve graduation rates.</a:t>
            </a:r>
          </a:p>
        </p:txBody>
      </p:sp>
      <p:sp>
        <p:nvSpPr>
          <p:cNvPr id="7171" name="TextBox 3"/>
          <p:cNvSpPr txBox="1">
            <a:spLocks noChangeArrowheads="1"/>
          </p:cNvSpPr>
          <p:nvPr/>
        </p:nvSpPr>
        <p:spPr bwMode="auto">
          <a:xfrm>
            <a:off x="8521700" y="6399213"/>
            <a:ext cx="519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9E0E7A43-E3FF-5346-AA91-199BD61DC0F2}" type="slidenum">
              <a:rPr lang="en-US" sz="1800">
                <a:solidFill>
                  <a:srgbClr val="161616"/>
                </a:solidFill>
              </a:rPr>
              <a:pPr algn="r"/>
              <a:t>2</a:t>
            </a:fld>
            <a:endParaRPr lang="en-US" sz="1800">
              <a:solidFill>
                <a:srgbClr val="161616"/>
              </a:solidFill>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457200" y="1108078"/>
            <a:ext cx="8229600" cy="1143000"/>
          </a:xfrm>
        </p:spPr>
        <p:txBody>
          <a:bodyPr/>
          <a:lstStyle/>
          <a:p>
            <a:r>
              <a:rPr lang="en-US" dirty="0">
                <a:latin typeface="Arial" charset="0"/>
                <a:ea typeface="ＭＳ Ｐゴシック" charset="0"/>
                <a:cs typeface="ＭＳ Ｐゴシック" charset="0"/>
              </a:rPr>
              <a:t>Examples of </a:t>
            </a:r>
            <a:r>
              <a:rPr lang="en-US" dirty="0" smtClean="0">
                <a:latin typeface="Arial" charset="0"/>
                <a:ea typeface="ＭＳ Ｐゴシック" charset="0"/>
                <a:cs typeface="ＭＳ Ｐゴシック" charset="0"/>
              </a:rPr>
              <a:t>Authenticating </a:t>
            </a:r>
            <a:r>
              <a:rPr lang="en-US" b="1" dirty="0" smtClean="0">
                <a:latin typeface="Arial" charset="0"/>
                <a:ea typeface="ＭＳ Ｐゴシック" charset="0"/>
                <a:cs typeface="ＭＳ Ｐゴシック" charset="0"/>
              </a:rPr>
              <a:t>Implementation</a:t>
            </a:r>
            <a:r>
              <a:rPr lang="en-US" dirty="0" smtClean="0">
                <a:latin typeface="Arial" charset="0"/>
                <a:ea typeface="ＭＳ Ｐゴシック" charset="0"/>
                <a:cs typeface="ＭＳ Ｐゴシック" charset="0"/>
              </a:rPr>
              <a:t> </a:t>
            </a:r>
            <a:r>
              <a:rPr lang="en-US" dirty="0">
                <a:latin typeface="Arial" charset="0"/>
                <a:ea typeface="ＭＳ Ｐゴシック" charset="0"/>
                <a:cs typeface="ＭＳ Ｐゴシック" charset="0"/>
              </a:rPr>
              <a:t/>
            </a:r>
            <a:br>
              <a:rPr lang="en-US" dirty="0">
                <a:latin typeface="Arial" charset="0"/>
                <a:ea typeface="ＭＳ Ｐゴシック" charset="0"/>
                <a:cs typeface="ＭＳ Ｐゴシック" charset="0"/>
              </a:rPr>
            </a:br>
            <a:r>
              <a:rPr lang="en-US" dirty="0" smtClean="0">
                <a:latin typeface="Arial" charset="0"/>
                <a:ea typeface="ＭＳ Ｐゴシック" charset="0"/>
                <a:cs typeface="ＭＳ Ｐゴシック" charset="0"/>
              </a:rPr>
              <a:t>of Tutoring</a:t>
            </a:r>
            <a:endParaRPr lang="en-US" dirty="0">
              <a:latin typeface="Arial" charset="0"/>
              <a:ea typeface="ＭＳ Ｐゴシック" charset="0"/>
              <a:cs typeface="ＭＳ Ｐゴシック" charset="0"/>
            </a:endParaRPr>
          </a:p>
        </p:txBody>
      </p:sp>
      <p:sp>
        <p:nvSpPr>
          <p:cNvPr id="54274" name="Content Placeholder 2"/>
          <p:cNvSpPr>
            <a:spLocks noGrp="1"/>
          </p:cNvSpPr>
          <p:nvPr>
            <p:ph idx="1"/>
          </p:nvPr>
        </p:nvSpPr>
        <p:spPr>
          <a:xfrm>
            <a:off x="457200" y="2517775"/>
            <a:ext cx="8458200" cy="3467099"/>
          </a:xfrm>
        </p:spPr>
        <p:txBody>
          <a:bodyPr/>
          <a:lstStyle/>
          <a:p>
            <a:pPr marL="0" lvl="2" indent="0">
              <a:spcBef>
                <a:spcPct val="0"/>
              </a:spcBef>
              <a:spcAft>
                <a:spcPts val="1800"/>
              </a:spcAft>
              <a:buClr>
                <a:srgbClr val="1A4454"/>
              </a:buClr>
              <a:buFont typeface="Wingdings" charset="0"/>
              <a:buNone/>
              <a:defRPr/>
            </a:pPr>
            <a:r>
              <a:rPr lang="en-US" dirty="0" smtClean="0">
                <a:solidFill>
                  <a:srgbClr val="2E232D"/>
                </a:solidFill>
                <a:latin typeface="Arial"/>
                <a:ea typeface="ＭＳ Ｐゴシック" charset="0"/>
                <a:cs typeface="Arial"/>
              </a:rPr>
              <a:t>Authenticate the tutoring program’s</a:t>
            </a:r>
          </a:p>
          <a:p>
            <a:pPr marL="457200" lvl="2" indent="-457200">
              <a:spcBef>
                <a:spcPct val="0"/>
              </a:spcBef>
              <a:spcAft>
                <a:spcPts val="900"/>
              </a:spcAft>
              <a:buClr>
                <a:srgbClr val="1A4454"/>
              </a:buClr>
              <a:buFont typeface="Wingdings" charset="2"/>
              <a:buChar char="Ø"/>
              <a:defRPr/>
            </a:pPr>
            <a:r>
              <a:rPr lang="en-US" dirty="0" smtClean="0">
                <a:solidFill>
                  <a:srgbClr val="2E232D"/>
                </a:solidFill>
                <a:latin typeface="Arial"/>
                <a:ea typeface="ＭＳ Ｐゴシック" charset="0"/>
                <a:cs typeface="Arial"/>
              </a:rPr>
              <a:t>attendance and demographics</a:t>
            </a:r>
          </a:p>
          <a:p>
            <a:pPr marL="0" lvl="2" indent="0">
              <a:spcBef>
                <a:spcPct val="0"/>
              </a:spcBef>
              <a:spcAft>
                <a:spcPts val="2400"/>
              </a:spcAft>
              <a:buClr>
                <a:srgbClr val="1A4454"/>
              </a:buClr>
              <a:buFont typeface="Wingdings" charset="0"/>
              <a:buNone/>
              <a:defRPr/>
            </a:pPr>
            <a:r>
              <a:rPr lang="en-US" dirty="0" smtClean="0">
                <a:solidFill>
                  <a:srgbClr val="2E232D"/>
                </a:solidFill>
                <a:latin typeface="Arial"/>
                <a:ea typeface="ＭＳ Ｐゴシック" charset="0"/>
                <a:cs typeface="Arial"/>
              </a:rPr>
              <a:t>to ensure that </a:t>
            </a:r>
            <a:r>
              <a:rPr lang="en-US" b="1" dirty="0" smtClean="0">
                <a:solidFill>
                  <a:srgbClr val="2E232D"/>
                </a:solidFill>
                <a:latin typeface="Arial"/>
                <a:ea typeface="ＭＳ Ｐゴシック" charset="0"/>
                <a:cs typeface="Arial"/>
              </a:rPr>
              <a:t>all student subgroups are represented </a:t>
            </a:r>
            <a:r>
              <a:rPr lang="en-US" dirty="0" smtClean="0">
                <a:solidFill>
                  <a:srgbClr val="2E232D"/>
                </a:solidFill>
                <a:latin typeface="Arial"/>
                <a:ea typeface="ＭＳ Ｐゴシック" charset="0"/>
                <a:cs typeface="Arial"/>
              </a:rPr>
              <a:t>and</a:t>
            </a:r>
          </a:p>
          <a:p>
            <a:pPr marL="457200" lvl="2" indent="-457200">
              <a:spcBef>
                <a:spcPct val="0"/>
              </a:spcBef>
              <a:spcAft>
                <a:spcPts val="900"/>
              </a:spcAft>
              <a:buClr>
                <a:srgbClr val="1A4454"/>
              </a:buClr>
              <a:buFont typeface="Wingdings" charset="2"/>
              <a:buChar char="Ø"/>
              <a:defRPr/>
            </a:pPr>
            <a:r>
              <a:rPr lang="en-US" dirty="0">
                <a:solidFill>
                  <a:srgbClr val="2E232D"/>
                </a:solidFill>
                <a:latin typeface="Arial"/>
                <a:ea typeface="ＭＳ Ｐゴシック" charset="0"/>
                <a:cs typeface="Arial"/>
              </a:rPr>
              <a:t>a</a:t>
            </a:r>
            <a:r>
              <a:rPr lang="en-US" dirty="0" smtClean="0">
                <a:solidFill>
                  <a:srgbClr val="2E232D"/>
                </a:solidFill>
                <a:latin typeface="Arial"/>
                <a:ea typeface="ＭＳ Ｐゴシック" charset="0"/>
                <a:cs typeface="Arial"/>
              </a:rPr>
              <a:t>lignment between tutoring and course work</a:t>
            </a:r>
          </a:p>
          <a:p>
            <a:pPr marL="0" lvl="2" indent="0">
              <a:spcBef>
                <a:spcPct val="0"/>
              </a:spcBef>
              <a:spcAft>
                <a:spcPts val="1800"/>
              </a:spcAft>
              <a:buClr>
                <a:srgbClr val="1A4454"/>
              </a:buClr>
              <a:buFont typeface="Wingdings" charset="0"/>
              <a:buNone/>
              <a:defRPr/>
            </a:pPr>
            <a:r>
              <a:rPr lang="en-US" dirty="0">
                <a:solidFill>
                  <a:srgbClr val="2E232D"/>
                </a:solidFill>
                <a:latin typeface="Arial"/>
                <a:ea typeface="ＭＳ Ｐゴシック" charset="0"/>
                <a:cs typeface="Arial"/>
              </a:rPr>
              <a:t>t</a:t>
            </a:r>
            <a:r>
              <a:rPr lang="en-US" dirty="0" smtClean="0">
                <a:solidFill>
                  <a:srgbClr val="2E232D"/>
                </a:solidFill>
                <a:latin typeface="Arial"/>
                <a:ea typeface="ＭＳ Ｐゴシック" charset="0"/>
                <a:cs typeface="Arial"/>
              </a:rPr>
              <a:t>o ensure the tutoring</a:t>
            </a:r>
            <a:r>
              <a:rPr lang="en-US" b="1" dirty="0" smtClean="0">
                <a:solidFill>
                  <a:srgbClr val="2E232D"/>
                </a:solidFill>
                <a:latin typeface="Arial"/>
                <a:ea typeface="ＭＳ Ｐゴシック" charset="0"/>
                <a:cs typeface="Arial"/>
              </a:rPr>
              <a:t> impacts students’ classroom work</a:t>
            </a:r>
          </a:p>
        </p:txBody>
      </p:sp>
      <p:sp>
        <p:nvSpPr>
          <p:cNvPr id="58371" name="TextBox 3"/>
          <p:cNvSpPr txBox="1">
            <a:spLocks noChangeArrowheads="1"/>
          </p:cNvSpPr>
          <p:nvPr/>
        </p:nvSpPr>
        <p:spPr bwMode="auto">
          <a:xfrm>
            <a:off x="8521700" y="6399213"/>
            <a:ext cx="519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C126F4AD-FFAB-B444-BCAF-393F459E6D20}" type="slidenum">
              <a:rPr lang="en-US" sz="1800">
                <a:solidFill>
                  <a:srgbClr val="161616"/>
                </a:solidFill>
              </a:rPr>
              <a:pPr algn="r"/>
              <a:t>20</a:t>
            </a:fld>
            <a:endParaRPr lang="en-US" sz="1800" dirty="0">
              <a:solidFill>
                <a:srgbClr val="161616"/>
              </a:solidFill>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457200" y="1024460"/>
            <a:ext cx="8568267" cy="812801"/>
          </a:xfrm>
        </p:spPr>
        <p:txBody>
          <a:bodyPr/>
          <a:lstStyle/>
          <a:p>
            <a:r>
              <a:rPr lang="en-US" dirty="0">
                <a:latin typeface="Arial" charset="0"/>
                <a:ea typeface="ＭＳ Ｐゴシック" charset="0"/>
                <a:cs typeface="ＭＳ Ｐゴシック" charset="0"/>
              </a:rPr>
              <a:t>Example of </a:t>
            </a:r>
            <a:r>
              <a:rPr lang="en-US" dirty="0" smtClean="0">
                <a:latin typeface="Arial" charset="0"/>
                <a:ea typeface="ＭＳ Ｐゴシック" charset="0"/>
                <a:cs typeface="ＭＳ Ｐゴシック" charset="0"/>
              </a:rPr>
              <a:t>Authenticating </a:t>
            </a:r>
            <a:r>
              <a:rPr lang="en-US" b="1" dirty="0" smtClean="0">
                <a:latin typeface="Arial" charset="0"/>
                <a:ea typeface="ＭＳ Ｐゴシック" charset="0"/>
                <a:cs typeface="ＭＳ Ｐゴシック" charset="0"/>
              </a:rPr>
              <a:t>Impact</a:t>
            </a:r>
            <a:r>
              <a:rPr lang="en-US" dirty="0" smtClean="0">
                <a:latin typeface="Arial" charset="0"/>
                <a:ea typeface="ＭＳ Ｐゴシック" charset="0"/>
                <a:cs typeface="ＭＳ Ｐゴシック" charset="0"/>
              </a:rPr>
              <a:t> of Tutoring</a:t>
            </a:r>
            <a:endParaRPr lang="en-US" dirty="0">
              <a:latin typeface="Arial" charset="0"/>
              <a:ea typeface="ＭＳ Ｐゴシック" charset="0"/>
              <a:cs typeface="ＭＳ Ｐゴシック" charset="0"/>
            </a:endParaRPr>
          </a:p>
        </p:txBody>
      </p:sp>
      <p:sp>
        <p:nvSpPr>
          <p:cNvPr id="60418" name="TextBox 3"/>
          <p:cNvSpPr txBox="1">
            <a:spLocks noChangeArrowheads="1"/>
          </p:cNvSpPr>
          <p:nvPr/>
        </p:nvSpPr>
        <p:spPr bwMode="auto">
          <a:xfrm>
            <a:off x="8521700" y="6399213"/>
            <a:ext cx="519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8C2F4E73-E0AF-2D42-BF91-3F28866AD1F5}" type="slidenum">
              <a:rPr lang="en-US" sz="1800">
                <a:solidFill>
                  <a:srgbClr val="161616"/>
                </a:solidFill>
              </a:rPr>
              <a:pPr algn="r"/>
              <a:t>21</a:t>
            </a:fld>
            <a:endParaRPr lang="en-US" sz="1800" dirty="0">
              <a:solidFill>
                <a:srgbClr val="161616"/>
              </a:solidFill>
            </a:endParaRPr>
          </a:p>
        </p:txBody>
      </p:sp>
      <p:pic>
        <p:nvPicPr>
          <p:cNvPr id="2" name="Picture 1" descr="3_intervent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400" y="1921462"/>
            <a:ext cx="7861300" cy="484740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a:xfrm>
            <a:off x="465138" y="1083733"/>
            <a:ext cx="8069262" cy="706967"/>
          </a:xfrm>
        </p:spPr>
        <p:txBody>
          <a:bodyPr/>
          <a:lstStyle/>
          <a:p>
            <a:r>
              <a:rPr lang="en-US" dirty="0">
                <a:latin typeface="Arial" charset="0"/>
                <a:ea typeface="ＭＳ Ｐゴシック" charset="0"/>
                <a:cs typeface="ＭＳ Ｐゴシック" charset="0"/>
              </a:rPr>
              <a:t>Dropout Prevention Intervention Examples</a:t>
            </a:r>
          </a:p>
        </p:txBody>
      </p:sp>
      <p:sp>
        <p:nvSpPr>
          <p:cNvPr id="62466" name="TextBox 3"/>
          <p:cNvSpPr txBox="1">
            <a:spLocks noChangeArrowheads="1"/>
          </p:cNvSpPr>
          <p:nvPr/>
        </p:nvSpPr>
        <p:spPr bwMode="auto">
          <a:xfrm>
            <a:off x="8521700" y="6399213"/>
            <a:ext cx="519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4D4BC887-E89E-3344-A4A9-EBE18A68A4FD}" type="slidenum">
              <a:rPr lang="en-US" sz="1800">
                <a:solidFill>
                  <a:srgbClr val="161616"/>
                </a:solidFill>
              </a:rPr>
              <a:pPr algn="r"/>
              <a:t>22</a:t>
            </a:fld>
            <a:endParaRPr lang="en-US" sz="1800" dirty="0">
              <a:solidFill>
                <a:srgbClr val="161616"/>
              </a:solidFill>
            </a:endParaRPr>
          </a:p>
        </p:txBody>
      </p:sp>
      <p:sp>
        <p:nvSpPr>
          <p:cNvPr id="62467" name="Rectangle 5"/>
          <p:cNvSpPr>
            <a:spLocks noChangeArrowheads="1"/>
          </p:cNvSpPr>
          <p:nvPr/>
        </p:nvSpPr>
        <p:spPr bwMode="auto">
          <a:xfrm>
            <a:off x="749300" y="2159000"/>
            <a:ext cx="95250" cy="95250"/>
          </a:xfrm>
          <a:prstGeom prst="rect">
            <a:avLst/>
          </a:prstGeom>
          <a:solidFill>
            <a:srgbClr val="FFFFFF"/>
          </a:solidFill>
          <a:ln w="9525">
            <a:solidFill>
              <a:srgbClr val="FFFFFF"/>
            </a:solidFill>
            <a:round/>
            <a:headEnd/>
            <a:tailEnd/>
          </a:ln>
        </p:spPr>
        <p:txBody>
          <a:bodyPr/>
          <a:lstStyle/>
          <a:p>
            <a:endParaRPr lang="en-US" dirty="0"/>
          </a:p>
        </p:txBody>
      </p:sp>
      <p:pic>
        <p:nvPicPr>
          <p:cNvPr id="3" name="Picture 2" descr="Screen Shot 2013-10-22 at 3.43.3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3800" y="1862667"/>
            <a:ext cx="6765937" cy="488267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457200" y="1048809"/>
            <a:ext cx="7772400" cy="762000"/>
          </a:xfrm>
        </p:spPr>
        <p:txBody>
          <a:bodyPr/>
          <a:lstStyle/>
          <a:p>
            <a:r>
              <a:rPr lang="en-US" dirty="0">
                <a:latin typeface="Arial" charset="0"/>
                <a:ea typeface="ＭＳ Ｐゴシック" charset="0"/>
                <a:cs typeface="ＭＳ Ｐゴシック" charset="0"/>
              </a:rPr>
              <a:t>Consider Designing Interventions </a:t>
            </a:r>
            <a:r>
              <a:rPr lang="en-US" dirty="0" smtClean="0">
                <a:latin typeface="Arial" charset="0"/>
                <a:ea typeface="ＭＳ Ｐゴシック" charset="0"/>
                <a:cs typeface="ＭＳ Ｐゴシック" charset="0"/>
              </a:rPr>
              <a:t>for . . .</a:t>
            </a:r>
            <a:endParaRPr lang="en-US" dirty="0">
              <a:latin typeface="Arial" charset="0"/>
              <a:ea typeface="ＭＳ Ｐゴシック" charset="0"/>
              <a:cs typeface="ＭＳ Ｐゴシック" charset="0"/>
            </a:endParaRPr>
          </a:p>
        </p:txBody>
      </p:sp>
      <p:sp>
        <p:nvSpPr>
          <p:cNvPr id="64514" name="Content Placeholder 2"/>
          <p:cNvSpPr>
            <a:spLocks noGrp="1"/>
          </p:cNvSpPr>
          <p:nvPr>
            <p:ph idx="1"/>
          </p:nvPr>
        </p:nvSpPr>
        <p:spPr>
          <a:xfrm>
            <a:off x="457200" y="2517775"/>
            <a:ext cx="7772400" cy="2363258"/>
          </a:xfrm>
        </p:spPr>
        <p:txBody>
          <a:bodyPr/>
          <a:lstStyle/>
          <a:p>
            <a:pPr>
              <a:spcBef>
                <a:spcPct val="0"/>
              </a:spcBef>
              <a:spcAft>
                <a:spcPts val="1800"/>
              </a:spcAft>
            </a:pPr>
            <a:r>
              <a:rPr lang="en-US" sz="2800" dirty="0">
                <a:solidFill>
                  <a:srgbClr val="000000"/>
                </a:solidFill>
                <a:latin typeface="Arial"/>
                <a:ea typeface="ＭＳ Ｐゴシック" charset="0"/>
                <a:cs typeface="Arial"/>
              </a:rPr>
              <a:t>individual students</a:t>
            </a:r>
          </a:p>
          <a:p>
            <a:pPr>
              <a:spcBef>
                <a:spcPct val="0"/>
              </a:spcBef>
              <a:spcAft>
                <a:spcPts val="1800"/>
              </a:spcAft>
            </a:pPr>
            <a:r>
              <a:rPr lang="en-US" sz="2800" dirty="0">
                <a:solidFill>
                  <a:srgbClr val="000000"/>
                </a:solidFill>
                <a:latin typeface="Arial"/>
                <a:ea typeface="ＭＳ Ｐゴシック" charset="0"/>
                <a:cs typeface="Arial"/>
              </a:rPr>
              <a:t>groups of students</a:t>
            </a:r>
          </a:p>
          <a:p>
            <a:pPr>
              <a:spcBef>
                <a:spcPct val="0"/>
              </a:spcBef>
              <a:spcAft>
                <a:spcPts val="1800"/>
              </a:spcAft>
            </a:pPr>
            <a:r>
              <a:rPr lang="en-US" sz="2800" dirty="0">
                <a:solidFill>
                  <a:srgbClr val="000000"/>
                </a:solidFill>
                <a:latin typeface="Arial"/>
                <a:ea typeface="ＭＳ Ｐゴシック" charset="0"/>
                <a:cs typeface="Arial"/>
              </a:rPr>
              <a:t>the entire school</a:t>
            </a:r>
          </a:p>
        </p:txBody>
      </p:sp>
      <p:sp>
        <p:nvSpPr>
          <p:cNvPr id="64515" name="TextBox 3"/>
          <p:cNvSpPr txBox="1">
            <a:spLocks noChangeArrowheads="1"/>
          </p:cNvSpPr>
          <p:nvPr/>
        </p:nvSpPr>
        <p:spPr bwMode="auto">
          <a:xfrm>
            <a:off x="8521700" y="6399213"/>
            <a:ext cx="519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F5711E37-B236-2D49-90A0-72D107A8F87D}" type="slidenum">
              <a:rPr lang="en-US" sz="1800">
                <a:solidFill>
                  <a:srgbClr val="161616"/>
                </a:solidFill>
              </a:rPr>
              <a:pPr algn="r"/>
              <a:t>23</a:t>
            </a:fld>
            <a:endParaRPr lang="en-US" sz="1800">
              <a:solidFill>
                <a:srgbClr val="161616"/>
              </a:solidFill>
            </a:endParaRPr>
          </a:p>
        </p:txBody>
      </p:sp>
      <p:pic>
        <p:nvPicPr>
          <p:cNvPr id="64516" name="Picture 5" descr="student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31238" y="2293410"/>
            <a:ext cx="4994229" cy="3328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5194300" y="1219200"/>
            <a:ext cx="3810000" cy="2451100"/>
          </a:xfrm>
          <a:ln>
            <a:solidFill>
              <a:schemeClr val="accent4">
                <a:lumMod val="90000"/>
              </a:schemeClr>
            </a:solidFill>
          </a:ln>
          <a:effectLst>
            <a:outerShdw blurRad="50800" dist="38100" dir="2700000">
              <a:srgbClr val="000000">
                <a:alpha val="43000"/>
              </a:srgbClr>
            </a:outerShdw>
          </a:effectLst>
        </p:spPr>
        <p:txBody>
          <a:bodyPr anchor="t"/>
          <a:lstStyle/>
          <a:p>
            <a:pPr eaLnBrk="1" hangingPunct="1">
              <a:spcBef>
                <a:spcPts val="0"/>
              </a:spcBef>
              <a:spcAft>
                <a:spcPts val="0"/>
              </a:spcAft>
              <a:defRPr/>
            </a:pPr>
            <a:r>
              <a:rPr lang="en-US" sz="2500" b="1" dirty="0" smtClean="0">
                <a:solidFill>
                  <a:srgbClr val="552E2B"/>
                </a:solidFill>
                <a:latin typeface="Arial" charset="0"/>
                <a:ea typeface="ＭＳ Ｐゴシック" charset="0"/>
                <a:cs typeface="ＭＳ Ｐゴシック" charset="0"/>
              </a:rPr>
              <a:t/>
            </a:r>
            <a:br>
              <a:rPr lang="en-US" sz="2500" b="1" dirty="0" smtClean="0">
                <a:solidFill>
                  <a:srgbClr val="552E2B"/>
                </a:solidFill>
                <a:latin typeface="Arial" charset="0"/>
                <a:ea typeface="ＭＳ Ｐゴシック" charset="0"/>
                <a:cs typeface="ＭＳ Ｐゴシック" charset="0"/>
              </a:rPr>
            </a:br>
            <a:r>
              <a:rPr lang="en-US" sz="2400" b="1" u="sng" dirty="0" smtClean="0">
                <a:solidFill>
                  <a:schemeClr val="tx1">
                    <a:lumMod val="90000"/>
                    <a:lumOff val="10000"/>
                  </a:schemeClr>
                </a:solidFill>
                <a:latin typeface="Arial" charset="0"/>
                <a:ea typeface="ＭＳ Ｐゴシック" charset="0"/>
                <a:cs typeface="ＭＳ Ｐゴシック" charset="0"/>
              </a:rPr>
              <a:t>G</a:t>
            </a:r>
            <a:r>
              <a:rPr lang="en-US" sz="2400" b="1" dirty="0" smtClean="0">
                <a:solidFill>
                  <a:schemeClr val="tx1">
                    <a:lumMod val="90000"/>
                    <a:lumOff val="10000"/>
                  </a:schemeClr>
                </a:solidFill>
                <a:latin typeface="Arial" charset="0"/>
                <a:ea typeface="ＭＳ Ｐゴシック" charset="0"/>
                <a:cs typeface="ＭＳ Ｐゴシック" charset="0"/>
              </a:rPr>
              <a:t>enerate data</a:t>
            </a:r>
            <a:r>
              <a:rPr lang="en-US" sz="2400" b="1" dirty="0">
                <a:solidFill>
                  <a:srgbClr val="FF0000"/>
                </a:solidFill>
                <a:latin typeface="Arial" charset="0"/>
                <a:ea typeface="ＭＳ Ｐゴシック" charset="0"/>
                <a:cs typeface="ＭＳ Ｐゴシック" charset="0"/>
              </a:rPr>
              <a:t/>
            </a:r>
            <a:br>
              <a:rPr lang="en-US" sz="2400" b="1" dirty="0">
                <a:solidFill>
                  <a:srgbClr val="FF0000"/>
                </a:solidFill>
                <a:latin typeface="Arial" charset="0"/>
                <a:ea typeface="ＭＳ Ｐゴシック" charset="0"/>
                <a:cs typeface="ＭＳ Ｐゴシック" charset="0"/>
              </a:rPr>
            </a:br>
            <a:r>
              <a:rPr lang="en-US" sz="2400" b="1" u="sng" dirty="0" smtClean="0">
                <a:solidFill>
                  <a:srgbClr val="8F7E2A"/>
                </a:solidFill>
                <a:latin typeface="Arial" charset="0"/>
                <a:ea typeface="ＭＳ Ｐゴシック" charset="0"/>
                <a:cs typeface="ＭＳ Ｐゴシック" charset="0"/>
              </a:rPr>
              <a:t>R</a:t>
            </a:r>
            <a:r>
              <a:rPr lang="en-US" sz="2400" b="1" dirty="0" smtClean="0">
                <a:solidFill>
                  <a:srgbClr val="8F7E2A"/>
                </a:solidFill>
                <a:latin typeface="Arial" charset="0"/>
                <a:ea typeface="ＭＳ Ｐゴシック" charset="0"/>
                <a:cs typeface="ＭＳ Ｐゴシック" charset="0"/>
              </a:rPr>
              <a:t>eview interventions </a:t>
            </a:r>
            <a:r>
              <a:rPr lang="en-US" sz="2400" b="1" u="sng" dirty="0" smtClean="0">
                <a:solidFill>
                  <a:srgbClr val="008000"/>
                </a:solidFill>
                <a:latin typeface="Arial" charset="0"/>
                <a:ea typeface="ＭＳ Ｐゴシック" charset="0"/>
                <a:cs typeface="ＭＳ Ｐゴシック" charset="0"/>
              </a:rPr>
              <a:t>A</a:t>
            </a:r>
            <a:r>
              <a:rPr lang="en-US" sz="2400" b="1" dirty="0" smtClean="0">
                <a:solidFill>
                  <a:srgbClr val="008000"/>
                </a:solidFill>
                <a:latin typeface="Arial" charset="0"/>
                <a:ea typeface="ＭＳ Ｐゴシック" charset="0"/>
                <a:cs typeface="ＭＳ Ｐゴシック" charset="0"/>
              </a:rPr>
              <a:t>uthenticate</a:t>
            </a:r>
            <a:br>
              <a:rPr lang="en-US" sz="2400" b="1" dirty="0" smtClean="0">
                <a:solidFill>
                  <a:srgbClr val="008000"/>
                </a:solidFill>
                <a:latin typeface="Arial" charset="0"/>
                <a:ea typeface="ＭＳ Ｐゴシック" charset="0"/>
                <a:cs typeface="ＭＳ Ｐゴシック" charset="0"/>
              </a:rPr>
            </a:br>
            <a:r>
              <a:rPr lang="en-US" sz="2400" b="1" u="sng" dirty="0" smtClean="0">
                <a:solidFill>
                  <a:schemeClr val="accent3">
                    <a:lumMod val="50000"/>
                  </a:schemeClr>
                </a:solidFill>
                <a:latin typeface="Arial" charset="0"/>
                <a:ea typeface="ＭＳ Ｐゴシック" charset="0"/>
                <a:cs typeface="ＭＳ Ｐゴシック" charset="0"/>
              </a:rPr>
              <a:t>D</a:t>
            </a:r>
            <a:r>
              <a:rPr lang="en-US" sz="2400" b="1" dirty="0" smtClean="0">
                <a:solidFill>
                  <a:schemeClr val="accent3">
                    <a:lumMod val="50000"/>
                  </a:schemeClr>
                </a:solidFill>
                <a:latin typeface="Arial" charset="0"/>
                <a:ea typeface="ＭＳ Ｐゴシック" charset="0"/>
                <a:cs typeface="ＭＳ Ｐゴシック" charset="0"/>
              </a:rPr>
              <a:t>evelop the intervention</a:t>
            </a:r>
            <a:endParaRPr lang="en-US" sz="2400" dirty="0">
              <a:solidFill>
                <a:schemeClr val="accent3">
                  <a:lumMod val="50000"/>
                </a:schemeClr>
              </a:solidFill>
              <a:latin typeface="Arial" charset="0"/>
              <a:ea typeface="ＭＳ Ｐゴシック" charset="0"/>
              <a:cs typeface="ＭＳ Ｐゴシック" charset="0"/>
            </a:endParaRPr>
          </a:p>
        </p:txBody>
      </p:sp>
      <p:sp>
        <p:nvSpPr>
          <p:cNvPr id="2" name="TextBox 3"/>
          <p:cNvSpPr txBox="1">
            <a:spLocks noChangeArrowheads="1"/>
          </p:cNvSpPr>
          <p:nvPr/>
        </p:nvSpPr>
        <p:spPr bwMode="auto">
          <a:xfrm>
            <a:off x="8521700" y="6399213"/>
            <a:ext cx="519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F3A3B3F5-DE57-3444-A1D6-08BD5933E8F5}" type="slidenum">
              <a:rPr lang="en-US" sz="1800">
                <a:solidFill>
                  <a:srgbClr val="161616"/>
                </a:solidFill>
              </a:rPr>
              <a:pPr algn="r"/>
              <a:t>24</a:t>
            </a:fld>
            <a:endParaRPr lang="en-US" sz="1800" dirty="0">
              <a:solidFill>
                <a:srgbClr val="161616"/>
              </a:solidFill>
            </a:endParaRPr>
          </a:p>
        </p:txBody>
      </p:sp>
      <p:sp>
        <p:nvSpPr>
          <p:cNvPr id="63491" name="Rectangle 5"/>
          <p:cNvSpPr>
            <a:spLocks noChangeArrowheads="1"/>
          </p:cNvSpPr>
          <p:nvPr/>
        </p:nvSpPr>
        <p:spPr bwMode="auto">
          <a:xfrm>
            <a:off x="414338" y="3787775"/>
            <a:ext cx="8297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en-US" dirty="0">
                <a:solidFill>
                  <a:srgbClr val="2E232D"/>
                </a:solidFill>
              </a:rPr>
              <a:t>can </a:t>
            </a:r>
            <a:r>
              <a:rPr lang="en-US" b="1" dirty="0">
                <a:solidFill>
                  <a:srgbClr val="2E232D"/>
                </a:solidFill>
              </a:rPr>
              <a:t>together</a:t>
            </a:r>
            <a:r>
              <a:rPr lang="en-US" dirty="0">
                <a:solidFill>
                  <a:srgbClr val="2E232D"/>
                </a:solidFill>
              </a:rPr>
              <a:t> guide all students to graduation</a:t>
            </a:r>
            <a:r>
              <a:rPr lang="en-US" dirty="0">
                <a:solidFill>
                  <a:schemeClr val="accent4">
                    <a:lumMod val="10000"/>
                  </a:schemeClr>
                </a:solidFill>
              </a:rPr>
              <a:t>.</a:t>
            </a:r>
          </a:p>
        </p:txBody>
      </p:sp>
      <p:sp>
        <p:nvSpPr>
          <p:cNvPr id="66564" name="TextBox 6"/>
          <p:cNvSpPr txBox="1">
            <a:spLocks noChangeArrowheads="1"/>
          </p:cNvSpPr>
          <p:nvPr/>
        </p:nvSpPr>
        <p:spPr bwMode="auto">
          <a:xfrm>
            <a:off x="4127500" y="1930400"/>
            <a:ext cx="955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600" dirty="0">
                <a:solidFill>
                  <a:srgbClr val="2E232D"/>
                </a:solidFill>
              </a:rPr>
              <a:t>and</a:t>
            </a:r>
          </a:p>
        </p:txBody>
      </p:sp>
      <p:pic>
        <p:nvPicPr>
          <p:cNvPr id="66566" name="Picture 1" descr="MP90042259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49600" y="4383088"/>
            <a:ext cx="3390900" cy="225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1_start_screen.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799" y="1219199"/>
            <a:ext cx="3708401" cy="2457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ctrTitle"/>
          </p:nvPr>
        </p:nvSpPr>
        <p:spPr>
          <a:xfrm>
            <a:off x="465142" y="1097493"/>
            <a:ext cx="2133600" cy="688975"/>
          </a:xfrm>
        </p:spPr>
        <p:txBody>
          <a:bodyPr/>
          <a:lstStyle/>
          <a:p>
            <a:r>
              <a:rPr lang="en-US" dirty="0">
                <a:solidFill>
                  <a:srgbClr val="0A2A33"/>
                </a:solidFill>
                <a:latin typeface="Arial" charset="0"/>
                <a:ea typeface="ＭＳ Ｐゴシック" charset="0"/>
                <a:cs typeface="ＭＳ Ｐゴシック" charset="0"/>
              </a:rPr>
              <a:t/>
            </a:r>
            <a:br>
              <a:rPr lang="en-US" dirty="0">
                <a:solidFill>
                  <a:srgbClr val="0A2A33"/>
                </a:solidFill>
                <a:latin typeface="Arial" charset="0"/>
                <a:ea typeface="ＭＳ Ｐゴシック" charset="0"/>
                <a:cs typeface="ＭＳ Ｐゴシック" charset="0"/>
              </a:rPr>
            </a:br>
            <a:r>
              <a:rPr lang="en-US" dirty="0">
                <a:latin typeface="Arial" charset="0"/>
                <a:ea typeface="ＭＳ Ｐゴシック" charset="0"/>
                <a:cs typeface="ＭＳ Ｐゴシック" charset="0"/>
              </a:rPr>
              <a:t>Agenda</a:t>
            </a:r>
            <a:r>
              <a:rPr lang="en-US" dirty="0">
                <a:solidFill>
                  <a:srgbClr val="0A2A33"/>
                </a:solidFill>
                <a:latin typeface="Arial" charset="0"/>
                <a:ea typeface="ＭＳ Ｐゴシック" charset="0"/>
                <a:cs typeface="ＭＳ Ｐゴシック" charset="0"/>
              </a:rPr>
              <a:t/>
            </a:r>
            <a:br>
              <a:rPr lang="en-US" dirty="0">
                <a:solidFill>
                  <a:srgbClr val="0A2A33"/>
                </a:solidFill>
                <a:latin typeface="Arial" charset="0"/>
                <a:ea typeface="ＭＳ Ｐゴシック" charset="0"/>
                <a:cs typeface="ＭＳ Ｐゴシック" charset="0"/>
              </a:rPr>
            </a:br>
            <a:endParaRPr lang="en-US" dirty="0">
              <a:solidFill>
                <a:srgbClr val="0A2A33"/>
              </a:solidFill>
              <a:latin typeface="Arial" charset="0"/>
              <a:ea typeface="ＭＳ Ｐゴシック" charset="0"/>
              <a:cs typeface="ＭＳ Ｐゴシック" charset="0"/>
            </a:endParaRPr>
          </a:p>
        </p:txBody>
      </p:sp>
      <p:sp>
        <p:nvSpPr>
          <p:cNvPr id="9218" name="Subtitle 2"/>
          <p:cNvSpPr>
            <a:spLocks noGrp="1"/>
          </p:cNvSpPr>
          <p:nvPr>
            <p:ph type="subTitle" idx="1"/>
          </p:nvPr>
        </p:nvSpPr>
        <p:spPr>
          <a:xfrm>
            <a:off x="465138" y="2005013"/>
            <a:ext cx="8120062" cy="3709987"/>
          </a:xfrm>
        </p:spPr>
        <p:txBody>
          <a:bodyPr/>
          <a:lstStyle/>
          <a:p>
            <a:pPr marL="228600" indent="-228600" algn="l">
              <a:spcBef>
                <a:spcPct val="0"/>
              </a:spcBef>
              <a:spcAft>
                <a:spcPts val="1800"/>
              </a:spcAft>
              <a:buFont typeface="Arial" charset="0"/>
              <a:buChar char="•"/>
            </a:pPr>
            <a:r>
              <a:rPr lang="en-US" dirty="0" smtClean="0">
                <a:solidFill>
                  <a:srgbClr val="161616"/>
                </a:solidFill>
                <a:latin typeface="Arial"/>
                <a:ea typeface="ＭＳ Ｐゴシック" charset="0"/>
                <a:cs typeface="Arial"/>
              </a:rPr>
              <a:t>Texas </a:t>
            </a:r>
            <a:r>
              <a:rPr lang="en-US" dirty="0">
                <a:solidFill>
                  <a:srgbClr val="161616"/>
                </a:solidFill>
                <a:latin typeface="Arial"/>
                <a:ea typeface="ＭＳ Ｐゴシック" charset="0"/>
                <a:cs typeface="Arial"/>
              </a:rPr>
              <a:t>graduation rate statistics </a:t>
            </a:r>
          </a:p>
          <a:p>
            <a:pPr marL="228600" indent="-228600" algn="l">
              <a:spcBef>
                <a:spcPct val="0"/>
              </a:spcBef>
              <a:spcAft>
                <a:spcPts val="1800"/>
              </a:spcAft>
              <a:buFont typeface="Arial" charset="0"/>
              <a:buChar char="•"/>
            </a:pPr>
            <a:r>
              <a:rPr lang="en-US" dirty="0">
                <a:solidFill>
                  <a:srgbClr val="161616"/>
                </a:solidFill>
                <a:latin typeface="Arial"/>
                <a:ea typeface="ＭＳ Ｐゴシック" charset="0"/>
                <a:cs typeface="Arial"/>
              </a:rPr>
              <a:t>Key indicators of potential dropouts—the </a:t>
            </a:r>
            <a:r>
              <a:rPr lang="en-US" dirty="0" smtClean="0">
                <a:solidFill>
                  <a:srgbClr val="161616"/>
                </a:solidFill>
                <a:latin typeface="Arial"/>
                <a:ea typeface="ＭＳ Ｐゴシック" charset="0"/>
                <a:cs typeface="Arial"/>
              </a:rPr>
              <a:t>research basis </a:t>
            </a:r>
            <a:r>
              <a:rPr lang="en-US" dirty="0">
                <a:solidFill>
                  <a:srgbClr val="161616"/>
                </a:solidFill>
                <a:latin typeface="Arial"/>
                <a:ea typeface="ＭＳ Ｐゴシック" charset="0"/>
                <a:cs typeface="Arial"/>
              </a:rPr>
              <a:t>of the EWDS</a:t>
            </a:r>
          </a:p>
          <a:p>
            <a:pPr marL="228600" indent="-228600" algn="l">
              <a:spcBef>
                <a:spcPct val="0"/>
              </a:spcBef>
              <a:spcAft>
                <a:spcPts val="1800"/>
              </a:spcAft>
              <a:buFont typeface="Arial" charset="0"/>
              <a:buChar char="•"/>
            </a:pPr>
            <a:r>
              <a:rPr lang="en-US" dirty="0">
                <a:solidFill>
                  <a:srgbClr val="161616"/>
                </a:solidFill>
                <a:latin typeface="Arial"/>
                <a:ea typeface="ＭＳ Ｐゴシック" charset="0"/>
                <a:cs typeface="Arial"/>
              </a:rPr>
              <a:t>Early Warning Data System application</a:t>
            </a:r>
          </a:p>
          <a:p>
            <a:pPr marL="228600" indent="-228600" algn="l">
              <a:spcBef>
                <a:spcPts val="75"/>
              </a:spcBef>
              <a:buFont typeface="Arial" charset="0"/>
              <a:buChar char="•"/>
            </a:pPr>
            <a:r>
              <a:rPr lang="en-US" dirty="0">
                <a:solidFill>
                  <a:srgbClr val="161616"/>
                </a:solidFill>
                <a:latin typeface="Arial"/>
                <a:ea typeface="ＭＳ Ｐゴシック" charset="0"/>
                <a:cs typeface="Arial"/>
              </a:rPr>
              <a:t>Systemic implementation of </a:t>
            </a:r>
            <a:r>
              <a:rPr lang="en-US" dirty="0" smtClean="0">
                <a:solidFill>
                  <a:srgbClr val="161616"/>
                </a:solidFill>
                <a:latin typeface="Arial"/>
                <a:ea typeface="ＭＳ Ｐゴシック" charset="0"/>
                <a:cs typeface="Arial"/>
              </a:rPr>
              <a:t>interventions</a:t>
            </a:r>
            <a:endParaRPr lang="en-US" dirty="0">
              <a:solidFill>
                <a:srgbClr val="161616"/>
              </a:solidFill>
              <a:latin typeface="Arial"/>
              <a:ea typeface="ＭＳ Ｐゴシック" charset="0"/>
              <a:cs typeface="Arial"/>
            </a:endParaRPr>
          </a:p>
          <a:p>
            <a:pPr indent="233363" algn="l"/>
            <a:endParaRPr lang="en-US" dirty="0">
              <a:solidFill>
                <a:srgbClr val="161616"/>
              </a:solidFill>
              <a:latin typeface="Arial"/>
              <a:ea typeface="ＭＳ Ｐゴシック" charset="0"/>
              <a:cs typeface="Arial"/>
            </a:endParaRPr>
          </a:p>
        </p:txBody>
      </p:sp>
      <p:sp>
        <p:nvSpPr>
          <p:cNvPr id="9219" name="TextBox 3"/>
          <p:cNvSpPr txBox="1">
            <a:spLocks noChangeArrowheads="1"/>
          </p:cNvSpPr>
          <p:nvPr/>
        </p:nvSpPr>
        <p:spPr bwMode="auto">
          <a:xfrm>
            <a:off x="8521700" y="6399213"/>
            <a:ext cx="519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B61405D2-69C9-D440-97D6-C95DB345D50F}" type="slidenum">
              <a:rPr lang="en-US" sz="1800">
                <a:solidFill>
                  <a:srgbClr val="161616"/>
                </a:solidFill>
              </a:rPr>
              <a:pPr algn="r"/>
              <a:t>3</a:t>
            </a:fld>
            <a:endParaRPr lang="en-US" sz="1800">
              <a:solidFill>
                <a:srgbClr val="161616"/>
              </a:solidFill>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65138" y="1021292"/>
            <a:ext cx="7772400" cy="825500"/>
          </a:xfrm>
        </p:spPr>
        <p:txBody>
          <a:bodyPr/>
          <a:lstStyle/>
          <a:p>
            <a:r>
              <a:rPr lang="en-US" dirty="0">
                <a:latin typeface="Arial" charset="0"/>
                <a:ea typeface="ＭＳ Ｐゴシック" charset="0"/>
                <a:cs typeface="ＭＳ Ｐゴシック" charset="0"/>
              </a:rPr>
              <a:t>Texas High School Completion for 2012</a:t>
            </a:r>
          </a:p>
        </p:txBody>
      </p:sp>
      <p:sp>
        <p:nvSpPr>
          <p:cNvPr id="13314" name="TextBox 3"/>
          <p:cNvSpPr txBox="1">
            <a:spLocks noChangeArrowheads="1"/>
          </p:cNvSpPr>
          <p:nvPr/>
        </p:nvSpPr>
        <p:spPr bwMode="auto">
          <a:xfrm>
            <a:off x="8521700" y="6399213"/>
            <a:ext cx="519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20978EEE-0D2B-AD4E-BA15-6DE16EFAB4EB}" type="slidenum">
              <a:rPr lang="en-US" sz="1800">
                <a:solidFill>
                  <a:srgbClr val="161616"/>
                </a:solidFill>
              </a:rPr>
              <a:pPr algn="r"/>
              <a:t>4</a:t>
            </a:fld>
            <a:endParaRPr lang="en-US" sz="1800">
              <a:solidFill>
                <a:srgbClr val="161616"/>
              </a:solidFill>
            </a:endParaRPr>
          </a:p>
        </p:txBody>
      </p:sp>
      <p:sp>
        <p:nvSpPr>
          <p:cNvPr id="11267" name="TextBox 6"/>
          <p:cNvSpPr txBox="1">
            <a:spLocks noChangeArrowheads="1"/>
          </p:cNvSpPr>
          <p:nvPr/>
        </p:nvSpPr>
        <p:spPr bwMode="auto">
          <a:xfrm>
            <a:off x="596900" y="5816600"/>
            <a:ext cx="7823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1400" dirty="0" smtClean="0">
                <a:solidFill>
                  <a:srgbClr val="000000"/>
                </a:solidFill>
              </a:rPr>
              <a:t>Data Source:</a:t>
            </a:r>
            <a:r>
              <a:rPr lang="en-US" sz="1400" dirty="0" smtClean="0">
                <a:solidFill>
                  <a:srgbClr val="161616"/>
                </a:solidFill>
              </a:rPr>
              <a:t> </a:t>
            </a:r>
            <a:r>
              <a:rPr lang="en-US" sz="1400" dirty="0">
                <a:solidFill>
                  <a:srgbClr val="161616"/>
                </a:solidFill>
              </a:rPr>
              <a:t>Texas Education Agency. (2013). </a:t>
            </a:r>
            <a:r>
              <a:rPr lang="en-US" sz="1400" i="1" dirty="0">
                <a:solidFill>
                  <a:srgbClr val="161616"/>
                </a:solidFill>
              </a:rPr>
              <a:t>Secondary school completion and dropouts in Texas public schools, 2011-12 </a:t>
            </a:r>
            <a:r>
              <a:rPr lang="en-US" sz="1400" dirty="0">
                <a:solidFill>
                  <a:srgbClr val="161616"/>
                </a:solidFill>
              </a:rPr>
              <a:t>(Document No. GE13 601 05). Austin, TX: Author. </a:t>
            </a:r>
            <a:endParaRPr lang="en-US" sz="1400" dirty="0" smtClean="0">
              <a:solidFill>
                <a:srgbClr val="161616"/>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733549163"/>
              </p:ext>
            </p:extLst>
          </p:nvPr>
        </p:nvGraphicFramePr>
        <p:xfrm>
          <a:off x="651933" y="2060575"/>
          <a:ext cx="7848600" cy="3108467"/>
        </p:xfrm>
        <a:graphic>
          <a:graphicData uri="http://schemas.openxmlformats.org/drawingml/2006/table">
            <a:tbl>
              <a:tblPr/>
              <a:tblGrid>
                <a:gridCol w="4854575"/>
                <a:gridCol w="2994025"/>
              </a:tblGrid>
              <a:tr h="518054">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Times" charset="0"/>
                        <a:ea typeface="ＭＳ Ｐゴシック" charset="0"/>
                        <a:cs typeface="ＭＳ Ｐゴシック" charset="0"/>
                      </a:endParaRPr>
                    </a:p>
                  </a:txBody>
                  <a:tcPr marT="45679" marB="45679"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0A2A33"/>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chemeClr val="bg1"/>
                          </a:solidFill>
                          <a:effectLst/>
                          <a:latin typeface="Arial" charset="0"/>
                          <a:ea typeface="ＭＳ Ｐゴシック" charset="0"/>
                          <a:cs typeface="ＭＳ Ｐゴシック" charset="0"/>
                        </a:rPr>
                        <a:t>Class of </a:t>
                      </a:r>
                      <a:r>
                        <a:rPr kumimoji="0" lang="en-US" sz="2800" b="1" i="0" u="none" strike="noStrike" cap="none" normalizeH="0" baseline="0" dirty="0" smtClean="0">
                          <a:ln>
                            <a:noFill/>
                          </a:ln>
                          <a:solidFill>
                            <a:schemeClr val="bg1"/>
                          </a:solidFill>
                          <a:effectLst/>
                          <a:latin typeface="Arial" charset="0"/>
                          <a:ea typeface="ＭＳ Ｐゴシック" charset="0"/>
                          <a:cs typeface="ＭＳ Ｐゴシック" charset="0"/>
                        </a:rPr>
                        <a:t>2012</a:t>
                      </a:r>
                      <a:endParaRPr kumimoji="0" lang="en-US" sz="28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marT="45679" marB="45679"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0A2A33"/>
                    </a:solidFill>
                  </a:tcPr>
                </a:tc>
              </a:tr>
              <a:tr h="51805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A2A33"/>
                          </a:solidFill>
                          <a:effectLst/>
                          <a:latin typeface="Times" charset="0"/>
                          <a:ea typeface="ＭＳ Ｐゴシック" charset="0"/>
                          <a:cs typeface="ＭＳ Ｐゴシック" charset="0"/>
                        </a:rPr>
                        <a:t>Number in Class</a:t>
                      </a:r>
                    </a:p>
                  </a:txBody>
                  <a:tcPr marT="45679" marB="45679"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93B7D0"/>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A2A33"/>
                          </a:solidFill>
                          <a:effectLst/>
                          <a:latin typeface="Times" charset="0"/>
                          <a:ea typeface="ＭＳ Ｐゴシック" charset="0"/>
                          <a:cs typeface="ＭＳ Ｐゴシック" charset="0"/>
                        </a:rPr>
                        <a:t>316,758</a:t>
                      </a:r>
                      <a:endParaRPr kumimoji="0" lang="en-US" sz="2800" b="0" i="0" u="none" strike="noStrike" cap="none" normalizeH="0" baseline="0" dirty="0">
                        <a:ln>
                          <a:noFill/>
                        </a:ln>
                        <a:solidFill>
                          <a:srgbClr val="0A2A33"/>
                        </a:solidFill>
                        <a:effectLst/>
                        <a:latin typeface="Times" charset="0"/>
                        <a:ea typeface="ＭＳ Ｐゴシック" charset="0"/>
                        <a:cs typeface="ＭＳ Ｐゴシック" charset="0"/>
                      </a:endParaRPr>
                    </a:p>
                  </a:txBody>
                  <a:tcPr marT="45679" marB="45679"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93B7D0"/>
                    </a:solidFill>
                  </a:tcPr>
                </a:tc>
              </a:tr>
              <a:tr h="51805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0A2A33"/>
                          </a:solidFill>
                          <a:effectLst/>
                          <a:latin typeface="Times" charset="0"/>
                          <a:ea typeface="ＭＳ Ｐゴシック" charset="0"/>
                          <a:cs typeface="ＭＳ Ｐゴシック" charset="0"/>
                        </a:rPr>
                        <a:t>Graduation Rate</a:t>
                      </a:r>
                    </a:p>
                  </a:txBody>
                  <a:tcPr marT="45679" marB="45679" horzOverflow="overflow">
                    <a:lnL>
                      <a:noFill/>
                    </a:lnL>
                    <a:lnR>
                      <a:noFill/>
                    </a:lnR>
                    <a:lnT>
                      <a:noFill/>
                    </a:lnT>
                    <a:lnB>
                      <a:noFill/>
                    </a:lnB>
                    <a:lnTlToBr>
                      <a:noFill/>
                    </a:lnTlToBr>
                    <a:lnBlToTr>
                      <a:noFill/>
                    </a:lnBlToTr>
                    <a:solidFill>
                      <a:srgbClr val="CBD582"/>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A2A33"/>
                          </a:solidFill>
                          <a:effectLst/>
                          <a:latin typeface="Times" charset="0"/>
                          <a:ea typeface="ＭＳ Ｐゴシック" charset="0"/>
                          <a:cs typeface="ＭＳ Ｐゴシック" charset="0"/>
                        </a:rPr>
                        <a:t>87.7%</a:t>
                      </a:r>
                      <a:endParaRPr kumimoji="0" lang="en-US" sz="2800" b="0" i="0" u="none" strike="noStrike" cap="none" normalizeH="0" baseline="0" dirty="0">
                        <a:ln>
                          <a:noFill/>
                        </a:ln>
                        <a:solidFill>
                          <a:srgbClr val="0A2A33"/>
                        </a:solidFill>
                        <a:effectLst/>
                        <a:latin typeface="Times" charset="0"/>
                        <a:ea typeface="ＭＳ Ｐゴシック" charset="0"/>
                        <a:cs typeface="ＭＳ Ｐゴシック" charset="0"/>
                      </a:endParaRPr>
                    </a:p>
                  </a:txBody>
                  <a:tcPr marT="45679" marB="45679" horzOverflow="overflow">
                    <a:lnL>
                      <a:noFill/>
                    </a:lnL>
                    <a:lnR>
                      <a:noFill/>
                    </a:lnR>
                    <a:lnT>
                      <a:noFill/>
                    </a:lnT>
                    <a:lnB>
                      <a:noFill/>
                    </a:lnB>
                    <a:lnTlToBr>
                      <a:noFill/>
                    </a:lnTlToBr>
                    <a:lnBlToTr>
                      <a:noFill/>
                    </a:lnBlToTr>
                    <a:solidFill>
                      <a:srgbClr val="CBD582"/>
                    </a:solidFill>
                  </a:tcPr>
                </a:tc>
              </a:tr>
              <a:tr h="51805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A2A33"/>
                          </a:solidFill>
                          <a:effectLst/>
                          <a:latin typeface="Times" charset="0"/>
                          <a:ea typeface="ＭＳ Ｐゴシック" charset="0"/>
                          <a:cs typeface="ＭＳ Ｐゴシック" charset="0"/>
                        </a:rPr>
                        <a:t>Continued HS Rate</a:t>
                      </a:r>
                    </a:p>
                  </a:txBody>
                  <a:tcPr marT="45679" marB="45679" horzOverflow="overflow">
                    <a:lnL>
                      <a:noFill/>
                    </a:lnL>
                    <a:lnR>
                      <a:noFill/>
                    </a:lnR>
                    <a:lnT>
                      <a:noFill/>
                    </a:lnT>
                    <a:lnB>
                      <a:noFill/>
                    </a:lnB>
                    <a:lnTlToBr>
                      <a:noFill/>
                    </a:lnTlToBr>
                    <a:lnBlToTr>
                      <a:noFill/>
                    </a:lnBlToTr>
                    <a:solidFill>
                      <a:srgbClr val="93B7D0"/>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A2A33"/>
                          </a:solidFill>
                          <a:effectLst/>
                          <a:latin typeface="Times" charset="0"/>
                          <a:ea typeface="ＭＳ Ｐゴシック" charset="0"/>
                          <a:cs typeface="ＭＳ Ｐゴシック" charset="0"/>
                        </a:rPr>
                        <a:t>5.0%</a:t>
                      </a:r>
                      <a:endParaRPr kumimoji="0" lang="en-US" sz="2800" b="0" i="0" u="none" strike="noStrike" cap="none" normalizeH="0" baseline="0" dirty="0">
                        <a:ln>
                          <a:noFill/>
                        </a:ln>
                        <a:solidFill>
                          <a:srgbClr val="0A2A33"/>
                        </a:solidFill>
                        <a:effectLst/>
                        <a:latin typeface="Times" charset="0"/>
                        <a:ea typeface="ＭＳ Ｐゴシック" charset="0"/>
                        <a:cs typeface="ＭＳ Ｐゴシック" charset="0"/>
                      </a:endParaRPr>
                    </a:p>
                  </a:txBody>
                  <a:tcPr marT="45679" marB="45679" horzOverflow="overflow">
                    <a:lnL>
                      <a:noFill/>
                    </a:lnL>
                    <a:lnR>
                      <a:noFill/>
                    </a:lnR>
                    <a:lnT>
                      <a:noFill/>
                    </a:lnT>
                    <a:lnB>
                      <a:noFill/>
                    </a:lnB>
                    <a:lnTlToBr>
                      <a:noFill/>
                    </a:lnTlToBr>
                    <a:lnBlToTr>
                      <a:noFill/>
                    </a:lnBlToTr>
                    <a:solidFill>
                      <a:srgbClr val="93B7D0"/>
                    </a:solidFill>
                  </a:tcPr>
                </a:tc>
              </a:tr>
              <a:tr h="51805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A2A33"/>
                          </a:solidFill>
                          <a:effectLst/>
                          <a:latin typeface="Times" charset="0"/>
                          <a:ea typeface="ＭＳ Ｐゴシック" charset="0"/>
                          <a:cs typeface="ＭＳ Ｐゴシック" charset="0"/>
                        </a:rPr>
                        <a:t>Received GED Rate</a:t>
                      </a:r>
                    </a:p>
                  </a:txBody>
                  <a:tcPr marT="45679" marB="45679" horzOverflow="overflow">
                    <a:lnL>
                      <a:noFill/>
                    </a:lnL>
                    <a:lnR>
                      <a:noFill/>
                    </a:lnR>
                    <a:lnT>
                      <a:noFill/>
                    </a:lnT>
                    <a:lnB>
                      <a:noFill/>
                    </a:lnB>
                    <a:lnTlToBr>
                      <a:noFill/>
                    </a:lnTlToBr>
                    <a:lnBlToTr>
                      <a:noFill/>
                    </a:lnBlToTr>
                    <a:solidFill>
                      <a:srgbClr val="CBD582"/>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A2A33"/>
                          </a:solidFill>
                          <a:effectLst/>
                          <a:latin typeface="Times" charset="0"/>
                          <a:ea typeface="ＭＳ Ｐゴシック" charset="0"/>
                          <a:cs typeface="ＭＳ Ｐゴシック" charset="0"/>
                        </a:rPr>
                        <a:t>1.0%</a:t>
                      </a:r>
                      <a:endParaRPr kumimoji="0" lang="en-US" sz="2800" b="0" i="0" u="none" strike="noStrike" cap="none" normalizeH="0" baseline="0" dirty="0">
                        <a:ln>
                          <a:noFill/>
                        </a:ln>
                        <a:solidFill>
                          <a:srgbClr val="0A2A33"/>
                        </a:solidFill>
                        <a:effectLst/>
                        <a:latin typeface="Times" charset="0"/>
                        <a:ea typeface="ＭＳ Ｐゴシック" charset="0"/>
                        <a:cs typeface="ＭＳ Ｐゴシック" charset="0"/>
                      </a:endParaRPr>
                    </a:p>
                  </a:txBody>
                  <a:tcPr marT="45679" marB="45679" horzOverflow="overflow">
                    <a:lnL>
                      <a:noFill/>
                    </a:lnL>
                    <a:lnR>
                      <a:noFill/>
                    </a:lnR>
                    <a:lnT>
                      <a:noFill/>
                    </a:lnT>
                    <a:lnB>
                      <a:noFill/>
                    </a:lnB>
                    <a:lnTlToBr>
                      <a:noFill/>
                    </a:lnTlToBr>
                    <a:lnBlToTr>
                      <a:noFill/>
                    </a:lnBlToTr>
                    <a:solidFill>
                      <a:srgbClr val="CBD582"/>
                    </a:solidFill>
                  </a:tcPr>
                </a:tc>
              </a:tr>
              <a:tr h="51805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A2A33"/>
                          </a:solidFill>
                          <a:effectLst/>
                          <a:latin typeface="Times" charset="0"/>
                          <a:ea typeface="ＭＳ Ｐゴシック" charset="0"/>
                          <a:cs typeface="ＭＳ Ｐゴシック" charset="0"/>
                        </a:rPr>
                        <a:t>Longitudinal Dropout Rate</a:t>
                      </a:r>
                    </a:p>
                  </a:txBody>
                  <a:tcPr marT="45679" marB="45679"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93B7D0"/>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A2A33"/>
                          </a:solidFill>
                          <a:effectLst/>
                          <a:latin typeface="Times" charset="0"/>
                          <a:ea typeface="ＭＳ Ｐゴシック" charset="0"/>
                          <a:cs typeface="ＭＳ Ｐゴシック" charset="0"/>
                        </a:rPr>
                        <a:t>6.3%</a:t>
                      </a:r>
                      <a:endParaRPr kumimoji="0" lang="en-US" sz="2800" b="0" i="0" u="none" strike="noStrike" cap="none" normalizeH="0" baseline="0" dirty="0">
                        <a:ln>
                          <a:noFill/>
                        </a:ln>
                        <a:solidFill>
                          <a:srgbClr val="0A2A33"/>
                        </a:solidFill>
                        <a:effectLst/>
                        <a:latin typeface="Times" charset="0"/>
                        <a:ea typeface="ＭＳ Ｐゴシック" charset="0"/>
                        <a:cs typeface="ＭＳ Ｐゴシック" charset="0"/>
                      </a:endParaRPr>
                    </a:p>
                  </a:txBody>
                  <a:tcPr marT="45679" marB="45679"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93B7D0"/>
                    </a:solid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798237" y="2463799"/>
            <a:ext cx="3632200" cy="3644900"/>
          </a:xfrm>
          <a:prstGeom prst="rect">
            <a:avLst/>
          </a:prstGeom>
        </p:spPr>
      </p:pic>
      <p:sp>
        <p:nvSpPr>
          <p:cNvPr id="15361" name="Title 1"/>
          <p:cNvSpPr>
            <a:spLocks noGrp="1"/>
          </p:cNvSpPr>
          <p:nvPr>
            <p:ph type="title"/>
          </p:nvPr>
        </p:nvSpPr>
        <p:spPr>
          <a:xfrm>
            <a:off x="465667" y="1117602"/>
            <a:ext cx="8458200" cy="629708"/>
          </a:xfrm>
        </p:spPr>
        <p:txBody>
          <a:bodyPr/>
          <a:lstStyle/>
          <a:p>
            <a:r>
              <a:rPr lang="en-US" dirty="0">
                <a:latin typeface="Arial" charset="0"/>
                <a:ea typeface="ＭＳ Ｐゴシック" charset="0"/>
                <a:cs typeface="ＭＳ Ｐゴシック" charset="0"/>
              </a:rPr>
              <a:t>Texas High School Longitudinal Completion</a:t>
            </a:r>
          </a:p>
        </p:txBody>
      </p:sp>
      <p:sp>
        <p:nvSpPr>
          <p:cNvPr id="15363" name="TextBox 9"/>
          <p:cNvSpPr txBox="1">
            <a:spLocks noChangeArrowheads="1"/>
          </p:cNvSpPr>
          <p:nvPr/>
        </p:nvSpPr>
        <p:spPr bwMode="auto">
          <a:xfrm>
            <a:off x="2159001" y="1865842"/>
            <a:ext cx="50884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smtClean="0">
                <a:solidFill>
                  <a:srgbClr val="000000"/>
                </a:solidFill>
              </a:rPr>
              <a:t>Rates </a:t>
            </a:r>
            <a:r>
              <a:rPr lang="en-US" sz="2000" dirty="0">
                <a:solidFill>
                  <a:srgbClr val="000000"/>
                </a:solidFill>
              </a:rPr>
              <a:t>for Grades 9–12 for Class of </a:t>
            </a:r>
            <a:r>
              <a:rPr lang="en-US" sz="2000" dirty="0" smtClean="0">
                <a:solidFill>
                  <a:srgbClr val="000000"/>
                </a:solidFill>
              </a:rPr>
              <a:t>2012</a:t>
            </a:r>
            <a:endParaRPr lang="en-US" sz="2000" dirty="0">
              <a:solidFill>
                <a:srgbClr val="000000"/>
              </a:solidFill>
            </a:endParaRPr>
          </a:p>
        </p:txBody>
      </p:sp>
      <p:sp>
        <p:nvSpPr>
          <p:cNvPr id="15365" name="TextBox 11"/>
          <p:cNvSpPr txBox="1">
            <a:spLocks noChangeArrowheads="1"/>
          </p:cNvSpPr>
          <p:nvPr/>
        </p:nvSpPr>
        <p:spPr bwMode="auto">
          <a:xfrm>
            <a:off x="3685117" y="4483106"/>
            <a:ext cx="18780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dirty="0">
                <a:solidFill>
                  <a:schemeClr val="bg1"/>
                </a:solidFill>
              </a:rPr>
              <a:t>Graduation Rate</a:t>
            </a:r>
          </a:p>
          <a:p>
            <a:pPr algn="ctr"/>
            <a:r>
              <a:rPr lang="en-US" sz="1800" dirty="0" smtClean="0">
                <a:solidFill>
                  <a:schemeClr val="bg1"/>
                </a:solidFill>
              </a:rPr>
              <a:t>87.7 </a:t>
            </a:r>
            <a:r>
              <a:rPr lang="en-US" sz="1800" dirty="0">
                <a:solidFill>
                  <a:schemeClr val="bg1"/>
                </a:solidFill>
              </a:rPr>
              <a:t>%</a:t>
            </a:r>
          </a:p>
        </p:txBody>
      </p:sp>
      <p:grpSp>
        <p:nvGrpSpPr>
          <p:cNvPr id="6" name="Group 5"/>
          <p:cNvGrpSpPr/>
          <p:nvPr/>
        </p:nvGrpSpPr>
        <p:grpSpPr>
          <a:xfrm>
            <a:off x="457200" y="2747441"/>
            <a:ext cx="4310062" cy="338138"/>
            <a:chOff x="414338" y="2400300"/>
            <a:chExt cx="4310062" cy="338138"/>
          </a:xfrm>
        </p:grpSpPr>
        <p:sp>
          <p:nvSpPr>
            <p:cNvPr id="15366" name="TextBox 12"/>
            <p:cNvSpPr txBox="1">
              <a:spLocks noChangeArrowheads="1"/>
            </p:cNvSpPr>
            <p:nvPr/>
          </p:nvSpPr>
          <p:spPr bwMode="auto">
            <a:xfrm>
              <a:off x="414338" y="2400300"/>
              <a:ext cx="2684462" cy="338138"/>
            </a:xfrm>
            <a:prstGeom prst="rect">
              <a:avLst/>
            </a:prstGeom>
            <a:solidFill>
              <a:srgbClr val="77933C"/>
            </a:solidFill>
            <a:ln>
              <a:noFill/>
            </a:ln>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solidFill>
                    <a:srgbClr val="FFFFFF"/>
                  </a:solidFill>
                </a:rPr>
                <a:t>Continued HS Rate = </a:t>
              </a:r>
              <a:r>
                <a:rPr lang="en-US" sz="1600" dirty="0" smtClean="0">
                  <a:solidFill>
                    <a:srgbClr val="FFFFFF"/>
                  </a:solidFill>
                </a:rPr>
                <a:t>5.0 </a:t>
              </a:r>
              <a:r>
                <a:rPr lang="en-US" sz="1600" dirty="0">
                  <a:solidFill>
                    <a:srgbClr val="FFFFFF"/>
                  </a:solidFill>
                </a:rPr>
                <a:t>%</a:t>
              </a:r>
            </a:p>
          </p:txBody>
        </p:sp>
        <p:cxnSp>
          <p:nvCxnSpPr>
            <p:cNvPr id="17" name="Straight Arrow Connector 16"/>
            <p:cNvCxnSpPr/>
            <p:nvPr/>
          </p:nvCxnSpPr>
          <p:spPr bwMode="auto">
            <a:xfrm>
              <a:off x="3086100" y="2578100"/>
              <a:ext cx="1638300" cy="1588"/>
            </a:xfrm>
            <a:prstGeom prst="straightConnector1">
              <a:avLst/>
            </a:prstGeom>
            <a:solidFill>
              <a:schemeClr val="accent1"/>
            </a:solidFill>
            <a:ln w="38100" cap="flat" cmpd="sng" algn="ctr">
              <a:gradFill flip="none" rotWithShape="1">
                <a:gsLst>
                  <a:gs pos="0">
                    <a:schemeClr val="accent4">
                      <a:lumMod val="10000"/>
                    </a:schemeClr>
                  </a:gs>
                  <a:gs pos="87000">
                    <a:srgbClr val="FFFFFF"/>
                  </a:gs>
                </a:gsLst>
                <a:lin ang="0" scaled="1"/>
                <a:tileRect/>
              </a:gradFill>
              <a:prstDash val="solid"/>
              <a:round/>
              <a:headEnd type="none" w="med" len="med"/>
              <a:tailEnd type="arrow" w="med" len="med"/>
            </a:ln>
            <a:effectLst/>
          </p:spPr>
        </p:cxnSp>
      </p:grpSp>
      <p:grpSp>
        <p:nvGrpSpPr>
          <p:cNvPr id="4" name="Group 3"/>
          <p:cNvGrpSpPr/>
          <p:nvPr/>
        </p:nvGrpSpPr>
        <p:grpSpPr>
          <a:xfrm>
            <a:off x="5185833" y="2578108"/>
            <a:ext cx="3653368" cy="338554"/>
            <a:chOff x="5448300" y="2603500"/>
            <a:chExt cx="3606800" cy="338554"/>
          </a:xfrm>
        </p:grpSpPr>
        <p:sp>
          <p:nvSpPr>
            <p:cNvPr id="15367" name="TextBox 13"/>
            <p:cNvSpPr txBox="1">
              <a:spLocks noChangeArrowheads="1"/>
            </p:cNvSpPr>
            <p:nvPr/>
          </p:nvSpPr>
          <p:spPr bwMode="auto">
            <a:xfrm>
              <a:off x="6273800" y="2603500"/>
              <a:ext cx="2781300" cy="338554"/>
            </a:xfrm>
            <a:prstGeom prst="rect">
              <a:avLst/>
            </a:prstGeom>
            <a:solidFill>
              <a:srgbClr val="E59E9C"/>
            </a:solidFill>
            <a:ln>
              <a:noFill/>
            </a:ln>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solidFill>
                    <a:srgbClr val="000000"/>
                  </a:solidFill>
                </a:rPr>
                <a:t>Received </a:t>
              </a:r>
              <a:r>
                <a:rPr lang="en-US" sz="1600" dirty="0" smtClean="0">
                  <a:solidFill>
                    <a:srgbClr val="000000"/>
                  </a:solidFill>
                </a:rPr>
                <a:t>GED </a:t>
              </a:r>
              <a:r>
                <a:rPr lang="en-US" sz="1600" dirty="0">
                  <a:solidFill>
                    <a:srgbClr val="000000"/>
                  </a:solidFill>
                </a:rPr>
                <a:t>Rate = </a:t>
              </a:r>
              <a:r>
                <a:rPr lang="en-US" sz="1600" dirty="0" smtClean="0">
                  <a:solidFill>
                    <a:srgbClr val="000000"/>
                  </a:solidFill>
                </a:rPr>
                <a:t>1.0 </a:t>
              </a:r>
              <a:r>
                <a:rPr lang="en-US" sz="1600" dirty="0">
                  <a:solidFill>
                    <a:srgbClr val="000000"/>
                  </a:solidFill>
                </a:rPr>
                <a:t>%</a:t>
              </a:r>
            </a:p>
          </p:txBody>
        </p:sp>
        <p:cxnSp>
          <p:nvCxnSpPr>
            <p:cNvPr id="19" name="Straight Arrow Connector 18"/>
            <p:cNvCxnSpPr/>
            <p:nvPr/>
          </p:nvCxnSpPr>
          <p:spPr bwMode="auto">
            <a:xfrm rot="10800000">
              <a:off x="5448300" y="2768601"/>
              <a:ext cx="825500" cy="4177"/>
            </a:xfrm>
            <a:prstGeom prst="straightConnector1">
              <a:avLst/>
            </a:prstGeom>
            <a:solidFill>
              <a:schemeClr val="accent1"/>
            </a:solidFill>
            <a:ln w="38100" cap="flat" cmpd="sng" algn="ctr">
              <a:gradFill flip="none" rotWithShape="1">
                <a:gsLst>
                  <a:gs pos="0">
                    <a:srgbClr val="161616"/>
                  </a:gs>
                  <a:gs pos="77000">
                    <a:srgbClr val="FFFFFF"/>
                  </a:gs>
                </a:gsLst>
                <a:lin ang="0" scaled="1"/>
                <a:tileRect/>
              </a:gradFill>
              <a:prstDash val="solid"/>
              <a:round/>
              <a:headEnd type="none" w="med" len="med"/>
              <a:tailEnd type="arrow" w="med" len="med"/>
            </a:ln>
            <a:effectLst/>
          </p:spPr>
        </p:cxnSp>
      </p:grpSp>
      <p:grpSp>
        <p:nvGrpSpPr>
          <p:cNvPr id="5" name="Group 4"/>
          <p:cNvGrpSpPr/>
          <p:nvPr/>
        </p:nvGrpSpPr>
        <p:grpSpPr>
          <a:xfrm>
            <a:off x="5223932" y="3289309"/>
            <a:ext cx="3649135" cy="584776"/>
            <a:chOff x="5562600" y="3187700"/>
            <a:chExt cx="3416300" cy="780899"/>
          </a:xfrm>
        </p:grpSpPr>
        <p:sp>
          <p:nvSpPr>
            <p:cNvPr id="15368" name="TextBox 14"/>
            <p:cNvSpPr txBox="1">
              <a:spLocks noChangeArrowheads="1"/>
            </p:cNvSpPr>
            <p:nvPr/>
          </p:nvSpPr>
          <p:spPr bwMode="auto">
            <a:xfrm>
              <a:off x="6908800" y="3187700"/>
              <a:ext cx="2070100" cy="780899"/>
            </a:xfrm>
            <a:prstGeom prst="rect">
              <a:avLst/>
            </a:prstGeom>
            <a:solidFill>
              <a:srgbClr val="376092"/>
            </a:solidFill>
            <a:ln w="9525">
              <a:solidFill>
                <a:srgbClr val="0E5D0B"/>
              </a:solid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600" dirty="0">
                  <a:solidFill>
                    <a:schemeClr val="bg1"/>
                  </a:solidFill>
                </a:rPr>
                <a:t>Longitudinal </a:t>
              </a:r>
              <a:r>
                <a:rPr lang="en-US" sz="1600" dirty="0" smtClean="0">
                  <a:solidFill>
                    <a:schemeClr val="bg1"/>
                  </a:solidFill>
                </a:rPr>
                <a:t>Dropout </a:t>
              </a:r>
              <a:r>
                <a:rPr lang="en-US" sz="1600" dirty="0">
                  <a:solidFill>
                    <a:schemeClr val="bg1"/>
                  </a:solidFill>
                </a:rPr>
                <a:t/>
              </a:r>
              <a:br>
                <a:rPr lang="en-US" sz="1600" dirty="0">
                  <a:solidFill>
                    <a:schemeClr val="bg1"/>
                  </a:solidFill>
                </a:rPr>
              </a:br>
              <a:r>
                <a:rPr lang="en-US" sz="1600" dirty="0">
                  <a:solidFill>
                    <a:schemeClr val="bg1"/>
                  </a:solidFill>
                </a:rPr>
                <a:t>Rate = </a:t>
              </a:r>
              <a:r>
                <a:rPr lang="en-US" sz="1600" dirty="0" smtClean="0">
                  <a:solidFill>
                    <a:schemeClr val="bg1"/>
                  </a:solidFill>
                </a:rPr>
                <a:t>6.3 </a:t>
              </a:r>
              <a:r>
                <a:rPr lang="en-US" sz="1600" dirty="0">
                  <a:solidFill>
                    <a:schemeClr val="bg1"/>
                  </a:solidFill>
                </a:rPr>
                <a:t>%</a:t>
              </a:r>
            </a:p>
          </p:txBody>
        </p:sp>
        <p:cxnSp>
          <p:nvCxnSpPr>
            <p:cNvPr id="24" name="Straight Arrow Connector 23"/>
            <p:cNvCxnSpPr/>
            <p:nvPr/>
          </p:nvCxnSpPr>
          <p:spPr bwMode="auto">
            <a:xfrm rot="10800000">
              <a:off x="5562600" y="3479800"/>
              <a:ext cx="1346200" cy="288"/>
            </a:xfrm>
            <a:prstGeom prst="straightConnector1">
              <a:avLst/>
            </a:prstGeom>
            <a:solidFill>
              <a:schemeClr val="accent1"/>
            </a:solidFill>
            <a:ln w="38100" cap="flat" cmpd="sng" algn="ctr">
              <a:gradFill flip="none" rotWithShape="1">
                <a:gsLst>
                  <a:gs pos="0">
                    <a:srgbClr val="161616"/>
                  </a:gs>
                  <a:gs pos="87000">
                    <a:srgbClr val="FFFFFF"/>
                  </a:gs>
                </a:gsLst>
                <a:lin ang="0" scaled="1"/>
                <a:tileRect/>
              </a:gradFill>
              <a:prstDash val="solid"/>
              <a:round/>
              <a:headEnd type="none" w="med" len="med"/>
              <a:tailEnd type="arrow" w="med" len="med"/>
            </a:ln>
            <a:effectLst/>
          </p:spPr>
        </p:cxnSp>
      </p:grpSp>
      <p:sp>
        <p:nvSpPr>
          <p:cNvPr id="15372" name="TextBox 3"/>
          <p:cNvSpPr txBox="1">
            <a:spLocks noChangeArrowheads="1"/>
          </p:cNvSpPr>
          <p:nvPr/>
        </p:nvSpPr>
        <p:spPr bwMode="auto">
          <a:xfrm>
            <a:off x="8521700" y="6399213"/>
            <a:ext cx="519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328C108E-7164-C846-8FFD-5BD23A9ABAE1}" type="slidenum">
              <a:rPr lang="en-US" sz="1800">
                <a:solidFill>
                  <a:srgbClr val="161616"/>
                </a:solidFill>
              </a:rPr>
              <a:pPr algn="r"/>
              <a:t>5</a:t>
            </a:fld>
            <a:endParaRPr lang="en-US" sz="1800">
              <a:solidFill>
                <a:srgbClr val="161616"/>
              </a:solidFill>
            </a:endParaRPr>
          </a:p>
        </p:txBody>
      </p:sp>
      <p:sp>
        <p:nvSpPr>
          <p:cNvPr id="14" name="TextBox 6"/>
          <p:cNvSpPr txBox="1">
            <a:spLocks noChangeArrowheads="1"/>
          </p:cNvSpPr>
          <p:nvPr/>
        </p:nvSpPr>
        <p:spPr bwMode="auto">
          <a:xfrm>
            <a:off x="457200" y="6273800"/>
            <a:ext cx="7823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1400" dirty="0" smtClean="0">
                <a:solidFill>
                  <a:srgbClr val="000000"/>
                </a:solidFill>
              </a:rPr>
              <a:t>Data Source:</a:t>
            </a:r>
            <a:r>
              <a:rPr lang="en-US" sz="1400" dirty="0" smtClean="0">
                <a:solidFill>
                  <a:srgbClr val="161616"/>
                </a:solidFill>
              </a:rPr>
              <a:t> </a:t>
            </a:r>
            <a:r>
              <a:rPr lang="en-US" sz="1400" dirty="0">
                <a:solidFill>
                  <a:srgbClr val="161616"/>
                </a:solidFill>
              </a:rPr>
              <a:t>Texas Education Agency. (2013). </a:t>
            </a:r>
            <a:r>
              <a:rPr lang="en-US" sz="1400" i="1" dirty="0">
                <a:solidFill>
                  <a:srgbClr val="161616"/>
                </a:solidFill>
              </a:rPr>
              <a:t>Secondary school completion and dropouts in Texas public schools, 2011-12 </a:t>
            </a:r>
            <a:r>
              <a:rPr lang="en-US" sz="1400" dirty="0">
                <a:solidFill>
                  <a:srgbClr val="161616"/>
                </a:solidFill>
              </a:rPr>
              <a:t>(Document No. GE13 601 05). Austin, TX: Author. </a:t>
            </a:r>
            <a:endParaRPr lang="en-US" sz="1400" dirty="0" smtClean="0">
              <a:solidFill>
                <a:srgbClr val="161616"/>
              </a:solidFill>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465138" y="1054100"/>
            <a:ext cx="7772400" cy="762000"/>
          </a:xfrm>
        </p:spPr>
        <p:txBody>
          <a:bodyPr/>
          <a:lstStyle/>
          <a:p>
            <a:r>
              <a:rPr lang="en-US" dirty="0" smtClean="0">
                <a:latin typeface="Arial" charset="0"/>
                <a:ea typeface="ＭＳ Ｐゴシック" charset="0"/>
                <a:cs typeface="ＭＳ Ｐゴシック" charset="0"/>
              </a:rPr>
              <a:t>Let’</a:t>
            </a:r>
            <a:r>
              <a:rPr lang="en-US" altLang="ja-JP" dirty="0" smtClean="0">
                <a:latin typeface="Arial" charset="0"/>
                <a:ea typeface="ＭＳ Ｐゴシック" charset="0"/>
                <a:cs typeface="ＭＳ Ｐゴシック" charset="0"/>
              </a:rPr>
              <a:t>s Do </a:t>
            </a:r>
            <a:r>
              <a:rPr lang="en-US" altLang="ja-JP" dirty="0">
                <a:latin typeface="Arial" charset="0"/>
                <a:ea typeface="ＭＳ Ｐゴシック" charset="0"/>
                <a:cs typeface="ＭＳ Ｐゴシック" charset="0"/>
              </a:rPr>
              <a:t>the </a:t>
            </a:r>
            <a:r>
              <a:rPr lang="en-US" altLang="ja-JP" dirty="0" smtClean="0">
                <a:latin typeface="Arial" charset="0"/>
                <a:ea typeface="ＭＳ Ｐゴシック" charset="0"/>
                <a:cs typeface="ＭＳ Ｐゴシック" charset="0"/>
              </a:rPr>
              <a:t>Math </a:t>
            </a:r>
            <a:r>
              <a:rPr lang="en-US" altLang="ja-JP" dirty="0">
                <a:latin typeface="Arial" charset="0"/>
                <a:ea typeface="ＭＳ Ｐゴシック" charset="0"/>
                <a:cs typeface="ＭＳ Ｐゴシック" charset="0"/>
              </a:rPr>
              <a:t>. . .</a:t>
            </a:r>
            <a:endParaRPr lang="en-US" dirty="0">
              <a:latin typeface="Arial" charset="0"/>
              <a:ea typeface="ＭＳ Ｐゴシック" charset="0"/>
              <a:cs typeface="ＭＳ Ｐゴシック" charset="0"/>
            </a:endParaRPr>
          </a:p>
        </p:txBody>
      </p:sp>
      <p:sp>
        <p:nvSpPr>
          <p:cNvPr id="3" name="Content Placeholder 2"/>
          <p:cNvSpPr>
            <a:spLocks noGrp="1"/>
          </p:cNvSpPr>
          <p:nvPr>
            <p:ph idx="1"/>
          </p:nvPr>
        </p:nvSpPr>
        <p:spPr>
          <a:xfrm>
            <a:off x="457200" y="2060575"/>
            <a:ext cx="8077729" cy="2225675"/>
          </a:xfrm>
        </p:spPr>
        <p:txBody>
          <a:bodyPr/>
          <a:lstStyle/>
          <a:p>
            <a:pPr>
              <a:buFont typeface="Times" charset="0"/>
              <a:buNone/>
            </a:pPr>
            <a:r>
              <a:rPr lang="en-US" dirty="0">
                <a:solidFill>
                  <a:srgbClr val="0A2A33"/>
                </a:solidFill>
                <a:latin typeface="+mj-lt"/>
                <a:ea typeface="ＭＳ Ｐゴシック" charset="0"/>
                <a:cs typeface="ＭＳ Ｐゴシック" charset="0"/>
              </a:rPr>
              <a:t>      </a:t>
            </a:r>
            <a:r>
              <a:rPr lang="en-US" sz="2800" dirty="0">
                <a:solidFill>
                  <a:srgbClr val="0A2A33"/>
                </a:solidFill>
                <a:latin typeface="+mj-lt"/>
                <a:ea typeface="ＭＳ Ｐゴシック" charset="0"/>
                <a:cs typeface="ＭＳ Ｐゴシック" charset="0"/>
              </a:rPr>
              <a:t>316,758   </a:t>
            </a:r>
            <a:r>
              <a:rPr lang="en-US" sz="2800" dirty="0" smtClean="0">
                <a:solidFill>
                  <a:srgbClr val="0A2A33"/>
                </a:solidFill>
                <a:latin typeface="+mj-lt"/>
                <a:ea typeface="ＭＳ Ｐゴシック" charset="0"/>
                <a:cs typeface="ＭＳ Ｐゴシック" charset="0"/>
              </a:rPr>
              <a:t>  — number of high </a:t>
            </a:r>
            <a:r>
              <a:rPr lang="en-US" sz="2800" dirty="0">
                <a:solidFill>
                  <a:srgbClr val="0A2A33"/>
                </a:solidFill>
                <a:latin typeface="+mj-lt"/>
                <a:ea typeface="ＭＳ Ｐゴシック" charset="0"/>
                <a:cs typeface="ＭＳ Ｐゴシック" charset="0"/>
              </a:rPr>
              <a:t>school students</a:t>
            </a:r>
          </a:p>
          <a:p>
            <a:pPr>
              <a:buFont typeface="Times" charset="0"/>
              <a:buNone/>
            </a:pPr>
            <a:r>
              <a:rPr lang="en-US" sz="2800" dirty="0" smtClean="0">
                <a:solidFill>
                  <a:srgbClr val="0A2A33"/>
                </a:solidFill>
                <a:latin typeface="+mj-lt"/>
                <a:ea typeface="ＭＳ Ｐゴシック" charset="0"/>
                <a:cs typeface="ＭＳ Ｐゴシック" charset="0"/>
              </a:rPr>
              <a:t>     </a:t>
            </a:r>
            <a:r>
              <a:rPr lang="en-US" sz="2800" u="sng" dirty="0" smtClean="0">
                <a:solidFill>
                  <a:srgbClr val="0A2A33"/>
                </a:solidFill>
                <a:latin typeface="+mj-lt"/>
                <a:ea typeface="ＭＳ Ｐゴシック" charset="0"/>
                <a:cs typeface="ＭＳ Ｐゴシック" charset="0"/>
              </a:rPr>
              <a:t> x     </a:t>
            </a:r>
            <a:r>
              <a:rPr lang="en-US" sz="2800" u="sng" dirty="0">
                <a:solidFill>
                  <a:srgbClr val="0A2A33"/>
                </a:solidFill>
                <a:latin typeface="+mj-lt"/>
                <a:ea typeface="ＭＳ Ｐゴシック" charset="0"/>
                <a:cs typeface="ＭＳ Ｐゴシック" charset="0"/>
              </a:rPr>
              <a:t>6.3%</a:t>
            </a:r>
            <a:r>
              <a:rPr lang="en-US" sz="2800" dirty="0">
                <a:solidFill>
                  <a:srgbClr val="0A2A33"/>
                </a:solidFill>
                <a:latin typeface="+mj-lt"/>
                <a:ea typeface="ＭＳ Ｐゴシック" charset="0"/>
                <a:cs typeface="ＭＳ Ｐゴシック" charset="0"/>
              </a:rPr>
              <a:t> </a:t>
            </a:r>
            <a:r>
              <a:rPr lang="en-US" sz="2800" dirty="0" smtClean="0">
                <a:solidFill>
                  <a:srgbClr val="0A2A33"/>
                </a:solidFill>
                <a:latin typeface="+mj-lt"/>
                <a:ea typeface="ＭＳ Ｐゴシック" charset="0"/>
                <a:cs typeface="ＭＳ Ｐゴシック" charset="0"/>
              </a:rPr>
              <a:t> — longitudinal </a:t>
            </a:r>
            <a:r>
              <a:rPr lang="en-US" sz="2800" dirty="0">
                <a:solidFill>
                  <a:srgbClr val="0A2A33"/>
                </a:solidFill>
                <a:latin typeface="+mj-lt"/>
                <a:ea typeface="ＭＳ Ｐゴシック" charset="0"/>
                <a:cs typeface="ＭＳ Ｐゴシック" charset="0"/>
              </a:rPr>
              <a:t>dropout rate</a:t>
            </a:r>
          </a:p>
          <a:p>
            <a:pPr>
              <a:buFont typeface="Times" charset="0"/>
              <a:buNone/>
            </a:pPr>
            <a:r>
              <a:rPr lang="en-US" sz="2800" dirty="0">
                <a:solidFill>
                  <a:srgbClr val="0A2A33"/>
                </a:solidFill>
                <a:latin typeface="+mj-lt"/>
                <a:ea typeface="ＭＳ Ｐゴシック" charset="0"/>
                <a:cs typeface="ＭＳ Ｐゴシック" charset="0"/>
              </a:rPr>
              <a:t>       19,956    </a:t>
            </a:r>
            <a:r>
              <a:rPr lang="en-US" sz="2800" dirty="0" smtClean="0">
                <a:solidFill>
                  <a:srgbClr val="0A2A33"/>
                </a:solidFill>
                <a:latin typeface="+mj-lt"/>
                <a:ea typeface="ＭＳ Ｐゴシック" charset="0"/>
                <a:cs typeface="ＭＳ Ｐゴシック" charset="0"/>
              </a:rPr>
              <a:t> — number of students </a:t>
            </a:r>
            <a:r>
              <a:rPr lang="en-US" sz="2800" dirty="0">
                <a:solidFill>
                  <a:srgbClr val="0A2A33"/>
                </a:solidFill>
                <a:latin typeface="+mj-lt"/>
                <a:ea typeface="ＭＳ Ｐゴシック" charset="0"/>
                <a:cs typeface="ＭＳ Ｐゴシック" charset="0"/>
              </a:rPr>
              <a:t>dropping </a:t>
            </a:r>
            <a:r>
              <a:rPr lang="en-US" sz="2800" dirty="0" smtClean="0">
                <a:solidFill>
                  <a:srgbClr val="0A2A33"/>
                </a:solidFill>
                <a:latin typeface="+mj-lt"/>
                <a:ea typeface="ＭＳ Ｐゴシック" charset="0"/>
                <a:cs typeface="ＭＳ Ｐゴシック" charset="0"/>
              </a:rPr>
              <a:t>out</a:t>
            </a:r>
            <a:endParaRPr lang="en-US" sz="2800" dirty="0">
              <a:solidFill>
                <a:srgbClr val="0A2A33"/>
              </a:solidFill>
              <a:latin typeface="+mj-lt"/>
              <a:ea typeface="ＭＳ Ｐゴシック" charset="0"/>
              <a:cs typeface="ＭＳ Ｐゴシック" charset="0"/>
            </a:endParaRPr>
          </a:p>
        </p:txBody>
      </p:sp>
      <p:pic>
        <p:nvPicPr>
          <p:cNvPr id="19459" name="Picture 3" descr="MC91021633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3266" y="3752786"/>
            <a:ext cx="3005667" cy="2945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Box 3"/>
          <p:cNvSpPr txBox="1">
            <a:spLocks noChangeArrowheads="1"/>
          </p:cNvSpPr>
          <p:nvPr/>
        </p:nvSpPr>
        <p:spPr bwMode="auto">
          <a:xfrm>
            <a:off x="8521700" y="6399213"/>
            <a:ext cx="519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9D1888B9-C6BD-2B4F-83E6-3D24340B52F3}" type="slidenum">
              <a:rPr lang="en-US" sz="1800">
                <a:solidFill>
                  <a:srgbClr val="161616"/>
                </a:solidFill>
              </a:rPr>
              <a:pPr algn="r"/>
              <a:t>6</a:t>
            </a:fld>
            <a:endParaRPr lang="en-US" sz="1800">
              <a:solidFill>
                <a:srgbClr val="161616"/>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57200" y="1063624"/>
            <a:ext cx="7772400" cy="1231900"/>
          </a:xfrm>
        </p:spPr>
        <p:txBody>
          <a:bodyPr/>
          <a:lstStyle/>
          <a:p>
            <a:r>
              <a:rPr lang="en-US" dirty="0">
                <a:latin typeface="Arial" charset="0"/>
                <a:ea typeface="ＭＳ Ｐゴシック" charset="0"/>
                <a:cs typeface="ＭＳ Ｐゴシック" charset="0"/>
              </a:rPr>
              <a:t>What are the research-based indicators of potential high school dropouts?</a:t>
            </a:r>
          </a:p>
        </p:txBody>
      </p:sp>
      <p:pic>
        <p:nvPicPr>
          <p:cNvPr id="21506" name="Picture 3" descr="MP90043951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7367" y="2401358"/>
            <a:ext cx="6400800" cy="427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Box 3"/>
          <p:cNvSpPr txBox="1">
            <a:spLocks noChangeArrowheads="1"/>
          </p:cNvSpPr>
          <p:nvPr/>
        </p:nvSpPr>
        <p:spPr bwMode="auto">
          <a:xfrm>
            <a:off x="8521700" y="6399213"/>
            <a:ext cx="519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29107EA0-2AFD-8A40-BCA3-2C7F6E9A4E75}" type="slidenum">
              <a:rPr lang="en-US" sz="1800">
                <a:solidFill>
                  <a:srgbClr val="161616"/>
                </a:solidFill>
              </a:rPr>
              <a:pPr algn="r"/>
              <a:t>7</a:t>
            </a:fld>
            <a:endParaRPr lang="en-US" sz="1800">
              <a:solidFill>
                <a:srgbClr val="161616"/>
              </a:solidFill>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465138" y="1000655"/>
            <a:ext cx="7446962" cy="866775"/>
          </a:xfrm>
        </p:spPr>
        <p:txBody>
          <a:bodyPr/>
          <a:lstStyle/>
          <a:p>
            <a:pPr eaLnBrk="1" hangingPunct="1"/>
            <a:r>
              <a:rPr lang="en-US" dirty="0">
                <a:latin typeface="Arial" charset="0"/>
                <a:ea typeface="ＭＳ Ｐゴシック" charset="0"/>
                <a:cs typeface="ＭＳ Ｐゴシック" charset="0"/>
              </a:rPr>
              <a:t>Key Indicators of Potential Dropouts</a:t>
            </a:r>
          </a:p>
        </p:txBody>
      </p:sp>
      <p:sp>
        <p:nvSpPr>
          <p:cNvPr id="23554" name="Content Placeholder 2"/>
          <p:cNvSpPr>
            <a:spLocks noGrp="1"/>
          </p:cNvSpPr>
          <p:nvPr>
            <p:ph idx="1"/>
          </p:nvPr>
        </p:nvSpPr>
        <p:spPr>
          <a:xfrm>
            <a:off x="465138" y="1848913"/>
            <a:ext cx="8458200" cy="3883023"/>
          </a:xfrm>
        </p:spPr>
        <p:txBody>
          <a:bodyPr/>
          <a:lstStyle/>
          <a:p>
            <a:pPr marL="747713" indent="-515938" eaLnBrk="1" hangingPunct="1">
              <a:spcAft>
                <a:spcPts val="600"/>
              </a:spcAft>
              <a:buFont typeface="Times" charset="0"/>
              <a:buNone/>
            </a:pPr>
            <a:r>
              <a:rPr lang="en-US" dirty="0">
                <a:solidFill>
                  <a:srgbClr val="161616"/>
                </a:solidFill>
                <a:latin typeface="Arial"/>
                <a:ea typeface="ＭＳ Ｐゴシック" charset="0"/>
                <a:cs typeface="Arial"/>
              </a:rPr>
              <a:t>1. *Attendance</a:t>
            </a:r>
          </a:p>
          <a:p>
            <a:pPr marL="747713" indent="-515938" eaLnBrk="1" hangingPunct="1">
              <a:spcBef>
                <a:spcPct val="0"/>
              </a:spcBef>
              <a:spcAft>
                <a:spcPts val="600"/>
              </a:spcAft>
              <a:buFont typeface="Times" charset="0"/>
              <a:buNone/>
            </a:pPr>
            <a:r>
              <a:rPr lang="en-US" dirty="0">
                <a:solidFill>
                  <a:srgbClr val="161616"/>
                </a:solidFill>
                <a:latin typeface="Arial"/>
                <a:ea typeface="ＭＳ Ｐゴシック" charset="0"/>
                <a:cs typeface="Arial"/>
              </a:rPr>
              <a:t>2. *Course performance</a:t>
            </a:r>
          </a:p>
          <a:p>
            <a:pPr marL="1028700" lvl="2" indent="-393700" eaLnBrk="1" hangingPunct="1">
              <a:spcBef>
                <a:spcPct val="0"/>
              </a:spcBef>
              <a:spcAft>
                <a:spcPts val="400"/>
              </a:spcAft>
              <a:buSzPct val="67000"/>
              <a:buFont typeface="Wingdings" charset="0"/>
              <a:buChar char="Ø"/>
            </a:pPr>
            <a:r>
              <a:rPr lang="en-US" dirty="0">
                <a:solidFill>
                  <a:srgbClr val="161616"/>
                </a:solidFill>
                <a:latin typeface="Arial"/>
                <a:ea typeface="ＭＳ Ｐゴシック" charset="0"/>
                <a:cs typeface="Arial"/>
              </a:rPr>
              <a:t>Course failures</a:t>
            </a:r>
          </a:p>
          <a:p>
            <a:pPr marL="1028700" lvl="2" indent="-393700" eaLnBrk="1" hangingPunct="1">
              <a:spcBef>
                <a:spcPct val="0"/>
              </a:spcBef>
              <a:spcAft>
                <a:spcPts val="400"/>
              </a:spcAft>
              <a:buSzPct val="67000"/>
              <a:buFont typeface="Wingdings" charset="0"/>
              <a:buChar char="Ø"/>
            </a:pPr>
            <a:r>
              <a:rPr lang="en-US" dirty="0">
                <a:solidFill>
                  <a:srgbClr val="161616"/>
                </a:solidFill>
                <a:latin typeface="Arial"/>
                <a:ea typeface="ＭＳ Ｐゴシック" charset="0"/>
                <a:cs typeface="Arial"/>
              </a:rPr>
              <a:t>Low grade point average (GPA)</a:t>
            </a:r>
          </a:p>
          <a:p>
            <a:pPr marL="1028700" lvl="2" indent="-393700" eaLnBrk="1" hangingPunct="1">
              <a:spcBef>
                <a:spcPct val="0"/>
              </a:spcBef>
              <a:spcAft>
                <a:spcPts val="400"/>
              </a:spcAft>
              <a:buSzPct val="67000"/>
              <a:buFont typeface="Wingdings" charset="0"/>
              <a:buChar char="Ø"/>
            </a:pPr>
            <a:r>
              <a:rPr lang="en-US" dirty="0" smtClean="0">
                <a:solidFill>
                  <a:srgbClr val="161616"/>
                </a:solidFill>
                <a:latin typeface="Arial"/>
                <a:ea typeface="ＭＳ Ｐゴシック" charset="0"/>
                <a:cs typeface="Arial"/>
              </a:rPr>
              <a:t>F’</a:t>
            </a:r>
            <a:r>
              <a:rPr lang="en-US" altLang="ja-JP" dirty="0" smtClean="0">
                <a:solidFill>
                  <a:srgbClr val="161616"/>
                </a:solidFill>
                <a:latin typeface="Arial"/>
                <a:ea typeface="ＭＳ Ｐゴシック" charset="0"/>
                <a:cs typeface="Arial"/>
              </a:rPr>
              <a:t>s </a:t>
            </a:r>
            <a:r>
              <a:rPr lang="en-US" altLang="ja-JP" dirty="0">
                <a:solidFill>
                  <a:srgbClr val="161616"/>
                </a:solidFill>
                <a:latin typeface="Arial"/>
                <a:ea typeface="ＭＳ Ｐゴシック" charset="0"/>
                <a:cs typeface="Arial"/>
              </a:rPr>
              <a:t>in core courses and credits earned in 9</a:t>
            </a:r>
            <a:r>
              <a:rPr lang="en-US" altLang="ja-JP" baseline="30000" dirty="0">
                <a:solidFill>
                  <a:srgbClr val="161616"/>
                </a:solidFill>
                <a:latin typeface="Arial"/>
                <a:ea typeface="ＭＳ Ｐゴシック" charset="0"/>
                <a:cs typeface="Arial"/>
              </a:rPr>
              <a:t>th</a:t>
            </a:r>
            <a:r>
              <a:rPr lang="en-US" altLang="ja-JP" dirty="0">
                <a:solidFill>
                  <a:srgbClr val="161616"/>
                </a:solidFill>
                <a:latin typeface="Arial"/>
                <a:ea typeface="ＭＳ Ｐゴシック" charset="0"/>
                <a:cs typeface="Arial"/>
              </a:rPr>
              <a:t> grade</a:t>
            </a:r>
          </a:p>
          <a:p>
            <a:pPr marL="747713" lvl="1" indent="-515938" eaLnBrk="1" hangingPunct="1">
              <a:spcBef>
                <a:spcPct val="0"/>
              </a:spcBef>
              <a:spcAft>
                <a:spcPts val="600"/>
              </a:spcAft>
              <a:buFont typeface="Wingdings" charset="0"/>
              <a:buNone/>
            </a:pPr>
            <a:r>
              <a:rPr lang="en-US" dirty="0">
                <a:solidFill>
                  <a:srgbClr val="161616"/>
                </a:solidFill>
                <a:latin typeface="Arial"/>
                <a:ea typeface="ＭＳ Ｐゴシック" charset="0"/>
                <a:cs typeface="Arial"/>
              </a:rPr>
              <a:t>3. Failure to be promoted to the next grade</a:t>
            </a:r>
          </a:p>
          <a:p>
            <a:pPr marL="747713" lvl="1" indent="-515938" eaLnBrk="1" hangingPunct="1">
              <a:spcBef>
                <a:spcPct val="0"/>
              </a:spcBef>
              <a:buClr>
                <a:srgbClr val="1A4454"/>
              </a:buClr>
              <a:buFont typeface="Wingdings" charset="0"/>
              <a:buNone/>
            </a:pPr>
            <a:r>
              <a:rPr lang="en-US" dirty="0">
                <a:solidFill>
                  <a:srgbClr val="161616"/>
                </a:solidFill>
                <a:latin typeface="Arial"/>
                <a:ea typeface="ＭＳ Ｐゴシック" charset="0"/>
                <a:cs typeface="Arial"/>
              </a:rPr>
              <a:t>4. Disengagement</a:t>
            </a:r>
          </a:p>
          <a:p>
            <a:pPr marL="747713" lvl="1" indent="-515938" eaLnBrk="1" hangingPunct="1">
              <a:spcBef>
                <a:spcPct val="0"/>
              </a:spcBef>
              <a:buClr>
                <a:srgbClr val="1A4454"/>
              </a:buClr>
              <a:buFont typeface="Wingdings" charset="0"/>
              <a:buNone/>
            </a:pPr>
            <a:endParaRPr lang="en-US" dirty="0">
              <a:solidFill>
                <a:srgbClr val="161616"/>
              </a:solidFill>
              <a:latin typeface="Arial"/>
              <a:ea typeface="ＭＳ Ｐゴシック" charset="0"/>
              <a:cs typeface="Arial"/>
            </a:endParaRPr>
          </a:p>
          <a:p>
            <a:pPr marL="747713" lvl="1" indent="-515938" eaLnBrk="1" hangingPunct="1">
              <a:spcBef>
                <a:spcPct val="0"/>
              </a:spcBef>
              <a:buClr>
                <a:srgbClr val="1A4454"/>
              </a:buClr>
              <a:buFont typeface="Wingdings" charset="0"/>
              <a:buNone/>
            </a:pPr>
            <a:r>
              <a:rPr lang="en-US" sz="2000" dirty="0">
                <a:solidFill>
                  <a:srgbClr val="161616"/>
                </a:solidFill>
                <a:latin typeface="Arial"/>
                <a:ea typeface="ＭＳ Ｐゴシック" charset="0"/>
                <a:cs typeface="Arial"/>
              </a:rPr>
              <a:t>*High Yield</a:t>
            </a:r>
          </a:p>
        </p:txBody>
      </p:sp>
      <p:sp>
        <p:nvSpPr>
          <p:cNvPr id="23555" name="TextBox 8"/>
          <p:cNvSpPr txBox="1">
            <a:spLocks noChangeArrowheads="1"/>
          </p:cNvSpPr>
          <p:nvPr/>
        </p:nvSpPr>
        <p:spPr bwMode="auto">
          <a:xfrm>
            <a:off x="457200" y="5647267"/>
            <a:ext cx="83232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solidFill>
                  <a:srgbClr val="2E232D"/>
                </a:solidFill>
              </a:rPr>
              <a:t>Attributed to the National High School Center</a:t>
            </a:r>
            <a:r>
              <a:rPr lang="ja-JP" altLang="en-US" sz="1200" dirty="0">
                <a:solidFill>
                  <a:srgbClr val="2E232D"/>
                </a:solidFill>
              </a:rPr>
              <a:t>’</a:t>
            </a:r>
            <a:r>
              <a:rPr lang="en-US" altLang="ja-JP" sz="1200" dirty="0">
                <a:solidFill>
                  <a:srgbClr val="2E232D"/>
                </a:solidFill>
              </a:rPr>
              <a:t>s resources: </a:t>
            </a:r>
          </a:p>
          <a:p>
            <a:r>
              <a:rPr lang="en-US" sz="1200" i="1" dirty="0">
                <a:solidFill>
                  <a:srgbClr val="2E232D"/>
                </a:solidFill>
              </a:rPr>
              <a:t>Developing Early Warning Systems to Identify Potential High School Dropouts </a:t>
            </a:r>
            <a:r>
              <a:rPr lang="en-US" sz="1200" dirty="0">
                <a:solidFill>
                  <a:srgbClr val="2E232D"/>
                </a:solidFill>
              </a:rPr>
              <a:t>(2008; retrieved from </a:t>
            </a:r>
          </a:p>
          <a:p>
            <a:r>
              <a:rPr lang="en-US" sz="1200" dirty="0">
                <a:solidFill>
                  <a:srgbClr val="2E232D"/>
                </a:solidFill>
              </a:rPr>
              <a:t>http://</a:t>
            </a:r>
            <a:r>
              <a:rPr lang="en-US" sz="1200" dirty="0" err="1">
                <a:solidFill>
                  <a:srgbClr val="2E232D"/>
                </a:solidFill>
              </a:rPr>
              <a:t>betterhighschools.org</a:t>
            </a:r>
            <a:r>
              <a:rPr lang="en-US" sz="1200" dirty="0">
                <a:solidFill>
                  <a:srgbClr val="2E232D"/>
                </a:solidFill>
              </a:rPr>
              <a:t>/pubs/documents/</a:t>
            </a:r>
            <a:r>
              <a:rPr lang="en-US" sz="1200" dirty="0" err="1">
                <a:solidFill>
                  <a:srgbClr val="2E232D"/>
                </a:solidFill>
              </a:rPr>
              <a:t>IssueBrief_EarlyWarningSystemsGuide.pdf</a:t>
            </a:r>
            <a:r>
              <a:rPr lang="en-US" sz="1200" dirty="0">
                <a:solidFill>
                  <a:srgbClr val="2E232D"/>
                </a:solidFill>
              </a:rPr>
              <a:t>) and</a:t>
            </a:r>
          </a:p>
          <a:p>
            <a:r>
              <a:rPr lang="en-US" sz="1200" i="1" dirty="0">
                <a:solidFill>
                  <a:srgbClr val="2E232D"/>
                </a:solidFill>
              </a:rPr>
              <a:t>Approaches to Dropout Prevention: Heeding Early Warning Signs With Appropriate Interventions</a:t>
            </a:r>
            <a:r>
              <a:rPr lang="en-US" sz="1200" dirty="0">
                <a:solidFill>
                  <a:srgbClr val="2E232D"/>
                </a:solidFill>
              </a:rPr>
              <a:t> (2007; retrieved from</a:t>
            </a:r>
          </a:p>
          <a:p>
            <a:r>
              <a:rPr lang="en-US" sz="1200" dirty="0">
                <a:solidFill>
                  <a:srgbClr val="2E232D"/>
                </a:solidFill>
              </a:rPr>
              <a:t>http://</a:t>
            </a:r>
            <a:r>
              <a:rPr lang="en-US" sz="1200" dirty="0" err="1">
                <a:solidFill>
                  <a:srgbClr val="2E232D"/>
                </a:solidFill>
              </a:rPr>
              <a:t>www.betterhighschools.org</a:t>
            </a:r>
            <a:r>
              <a:rPr lang="en-US" sz="1200" dirty="0">
                <a:solidFill>
                  <a:srgbClr val="2E232D"/>
                </a:solidFill>
              </a:rPr>
              <a:t>/docs/</a:t>
            </a:r>
            <a:r>
              <a:rPr lang="en-US" sz="1200" dirty="0" err="1">
                <a:solidFill>
                  <a:srgbClr val="2E232D"/>
                </a:solidFill>
              </a:rPr>
              <a:t>NHSC_ApproachestoDropoutPrevention.pdf</a:t>
            </a:r>
            <a:r>
              <a:rPr lang="en-US" sz="1200" dirty="0">
                <a:solidFill>
                  <a:srgbClr val="2E232D"/>
                </a:solidFill>
              </a:rPr>
              <a:t>)</a:t>
            </a:r>
            <a:endParaRPr lang="en-US" sz="1200" dirty="0">
              <a:solidFill>
                <a:srgbClr val="2E232D"/>
              </a:solidFill>
              <a:latin typeface="Times" charset="0"/>
            </a:endParaRPr>
          </a:p>
        </p:txBody>
      </p:sp>
      <p:sp>
        <p:nvSpPr>
          <p:cNvPr id="23556" name="TextBox 3"/>
          <p:cNvSpPr txBox="1">
            <a:spLocks noChangeArrowheads="1"/>
          </p:cNvSpPr>
          <p:nvPr/>
        </p:nvSpPr>
        <p:spPr bwMode="auto">
          <a:xfrm>
            <a:off x="8521700" y="6399213"/>
            <a:ext cx="519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3503249E-E2DC-4F42-BF91-B8270859B6BD}" type="slidenum">
              <a:rPr lang="en-US" sz="1800">
                <a:solidFill>
                  <a:srgbClr val="161616"/>
                </a:solidFill>
              </a:rPr>
              <a:pPr algn="r"/>
              <a:t>8</a:t>
            </a:fld>
            <a:endParaRPr lang="en-US" sz="1800">
              <a:solidFill>
                <a:srgbClr val="161616"/>
              </a:solidFill>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a:xfrm>
            <a:off x="465138" y="1145117"/>
            <a:ext cx="8042275" cy="730250"/>
          </a:xfrm>
        </p:spPr>
        <p:txBody>
          <a:bodyPr anchor="t"/>
          <a:lstStyle/>
          <a:p>
            <a:r>
              <a:rPr lang="en-US" dirty="0">
                <a:latin typeface="Arial" charset="0"/>
                <a:ea typeface="ＭＳ Ｐゴシック" charset="0"/>
                <a:cs typeface="Arial" charset="0"/>
              </a:rPr>
              <a:t>Early Warning Data System</a:t>
            </a:r>
          </a:p>
        </p:txBody>
      </p:sp>
      <p:sp>
        <p:nvSpPr>
          <p:cNvPr id="37890" name="Rectangle 3"/>
          <p:cNvSpPr>
            <a:spLocks noGrp="1" noChangeArrowheads="1"/>
          </p:cNvSpPr>
          <p:nvPr>
            <p:ph idx="1"/>
          </p:nvPr>
        </p:nvSpPr>
        <p:spPr>
          <a:xfrm>
            <a:off x="457200" y="2060575"/>
            <a:ext cx="8407929" cy="4216400"/>
          </a:xfrm>
        </p:spPr>
        <p:txBody>
          <a:bodyPr/>
          <a:lstStyle/>
          <a:p>
            <a:pPr>
              <a:buFont typeface="Times" charset="0"/>
              <a:buNone/>
            </a:pPr>
            <a:r>
              <a:rPr lang="en-US" dirty="0">
                <a:solidFill>
                  <a:srgbClr val="1A4454"/>
                </a:solidFill>
                <a:latin typeface="Arial" charset="0"/>
                <a:ea typeface="ＭＳ Ｐゴシック" charset="0"/>
                <a:cs typeface="Arial" charset="0"/>
              </a:rPr>
              <a:t>EWDS is a database application that</a:t>
            </a:r>
          </a:p>
          <a:p>
            <a:r>
              <a:rPr lang="en-US" sz="2200" dirty="0">
                <a:solidFill>
                  <a:srgbClr val="1A4454"/>
                </a:solidFill>
                <a:latin typeface="Arial" charset="0"/>
                <a:ea typeface="ＭＳ Ｐゴシック" charset="0"/>
                <a:cs typeface="Arial" charset="0"/>
              </a:rPr>
              <a:t>allows importing of student data,</a:t>
            </a:r>
          </a:p>
          <a:p>
            <a:r>
              <a:rPr lang="en-US" sz="2200" dirty="0">
                <a:solidFill>
                  <a:srgbClr val="1A4454"/>
                </a:solidFill>
                <a:latin typeface="Arial" charset="0"/>
                <a:ea typeface="ＭＳ Ｐゴシック" charset="0"/>
                <a:cs typeface="Arial" charset="0"/>
              </a:rPr>
              <a:t>supports multiple campuses/cohorts,</a:t>
            </a:r>
          </a:p>
          <a:p>
            <a:r>
              <a:rPr lang="en-US" sz="2200" dirty="0">
                <a:solidFill>
                  <a:srgbClr val="1A4454"/>
                </a:solidFill>
                <a:latin typeface="Arial" charset="0"/>
                <a:ea typeface="ＭＳ Ｐゴシック" charset="0"/>
                <a:cs typeface="Arial" charset="0"/>
              </a:rPr>
              <a:t>provides multiple report options,</a:t>
            </a:r>
          </a:p>
          <a:p>
            <a:r>
              <a:rPr lang="en-US" sz="2200" dirty="0">
                <a:solidFill>
                  <a:srgbClr val="1A4454"/>
                </a:solidFill>
                <a:latin typeface="Arial" charset="0"/>
                <a:ea typeface="ＭＳ Ｐゴシック" charset="0"/>
                <a:cs typeface="Arial" charset="0"/>
              </a:rPr>
              <a:t>tracks interventions, and</a:t>
            </a:r>
          </a:p>
          <a:p>
            <a:r>
              <a:rPr lang="en-US" sz="2200" dirty="0">
                <a:solidFill>
                  <a:srgbClr val="1A4454"/>
                </a:solidFill>
                <a:latin typeface="Arial" charset="0"/>
                <a:ea typeface="ＭＳ Ｐゴシック" charset="0"/>
                <a:cs typeface="Arial" charset="0"/>
              </a:rPr>
              <a:t>integrates with Microsoft Excel.</a:t>
            </a:r>
          </a:p>
          <a:p>
            <a:endParaRPr lang="en-US" sz="900" dirty="0">
              <a:solidFill>
                <a:srgbClr val="1A4454"/>
              </a:solidFill>
              <a:latin typeface="Arial" charset="0"/>
              <a:ea typeface="ＭＳ Ｐゴシック" charset="0"/>
              <a:cs typeface="Arial" charset="0"/>
            </a:endParaRPr>
          </a:p>
          <a:p>
            <a:pPr>
              <a:spcBef>
                <a:spcPts val="2275"/>
              </a:spcBef>
              <a:buFont typeface="Times" charset="0"/>
              <a:buNone/>
            </a:pPr>
            <a:r>
              <a:rPr lang="en-US" dirty="0">
                <a:solidFill>
                  <a:srgbClr val="1A4454"/>
                </a:solidFill>
                <a:latin typeface="Arial" charset="0"/>
                <a:ea typeface="ＭＳ Ｐゴシック" charset="0"/>
                <a:cs typeface="Arial" charset="0"/>
              </a:rPr>
              <a:t>This application is available for use free of charge</a:t>
            </a:r>
            <a:r>
              <a:rPr lang="en-US" dirty="0" smtClean="0">
                <a:solidFill>
                  <a:srgbClr val="1A4454"/>
                </a:solidFill>
                <a:latin typeface="Arial" charset="0"/>
                <a:ea typeface="ＭＳ Ｐゴシック" charset="0"/>
                <a:cs typeface="Arial" charset="0"/>
              </a:rPr>
              <a:t>.</a:t>
            </a:r>
            <a:endParaRPr lang="en-US" dirty="0">
              <a:latin typeface="Arial" charset="0"/>
              <a:ea typeface="ＭＳ Ｐゴシック" charset="0"/>
              <a:cs typeface="Arial" charset="0"/>
            </a:endParaRPr>
          </a:p>
          <a:p>
            <a:pPr>
              <a:spcBef>
                <a:spcPts val="475"/>
              </a:spcBef>
              <a:buNone/>
            </a:pPr>
            <a:r>
              <a:rPr lang="en-US" dirty="0">
                <a:solidFill>
                  <a:srgbClr val="1A4454"/>
                </a:solidFill>
                <a:latin typeface="Arial" charset="0"/>
                <a:ea typeface="ＭＳ Ｐゴシック" charset="0"/>
                <a:cs typeface="Arial" charset="0"/>
              </a:rPr>
              <a:t>Located on the Texas Comprehensive Center Website:</a:t>
            </a:r>
          </a:p>
          <a:p>
            <a:pPr>
              <a:buNone/>
            </a:pPr>
            <a:r>
              <a:rPr lang="en-US" sz="2800" dirty="0">
                <a:solidFill>
                  <a:srgbClr val="161616"/>
                </a:solidFill>
              </a:rPr>
              <a:t>http://</a:t>
            </a:r>
            <a:r>
              <a:rPr lang="en-US" sz="2800" dirty="0" err="1">
                <a:solidFill>
                  <a:srgbClr val="161616"/>
                </a:solidFill>
              </a:rPr>
              <a:t>txcc.sedl.org</a:t>
            </a:r>
            <a:r>
              <a:rPr lang="en-US" sz="2800" dirty="0">
                <a:solidFill>
                  <a:srgbClr val="161616"/>
                </a:solidFill>
              </a:rPr>
              <a:t>/resources/</a:t>
            </a:r>
            <a:r>
              <a:rPr lang="en-US" sz="2800" dirty="0" err="1">
                <a:solidFill>
                  <a:srgbClr val="161616"/>
                </a:solidFill>
              </a:rPr>
              <a:t>ewds</a:t>
            </a:r>
            <a:r>
              <a:rPr lang="en-US" sz="2800" dirty="0">
                <a:solidFill>
                  <a:srgbClr val="161616"/>
                </a:solidFill>
              </a:rPr>
              <a:t>/</a:t>
            </a:r>
            <a:endParaRPr lang="en-US" sz="2600" dirty="0">
              <a:solidFill>
                <a:srgbClr val="161616"/>
              </a:solidFill>
              <a:latin typeface="Arial"/>
              <a:ea typeface="ＭＳ Ｐゴシック" charset="0"/>
              <a:cs typeface="Arial"/>
            </a:endParaRPr>
          </a:p>
        </p:txBody>
      </p:sp>
      <p:sp>
        <p:nvSpPr>
          <p:cNvPr id="37892" name="TextBox 3"/>
          <p:cNvSpPr txBox="1">
            <a:spLocks noChangeArrowheads="1"/>
          </p:cNvSpPr>
          <p:nvPr/>
        </p:nvSpPr>
        <p:spPr bwMode="auto">
          <a:xfrm>
            <a:off x="8521700" y="6399213"/>
            <a:ext cx="519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4EE5A9A3-433E-E348-81C2-B3A3AE61D61B}" type="slidenum">
              <a:rPr lang="en-US" sz="1800">
                <a:solidFill>
                  <a:srgbClr val="161616"/>
                </a:solidFill>
              </a:rPr>
              <a:pPr algn="r"/>
              <a:t>9</a:t>
            </a:fld>
            <a:endParaRPr lang="en-US" sz="1800">
              <a:solidFill>
                <a:srgbClr val="161616"/>
              </a:solidFill>
            </a:endParaRPr>
          </a:p>
        </p:txBody>
      </p:sp>
      <p:pic>
        <p:nvPicPr>
          <p:cNvPr id="8" name="Picture 6" descr="1_start_scree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27700" y="2222500"/>
            <a:ext cx="3251200" cy="215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Custom 3">
      <a:dk1>
        <a:srgbClr val="275C32"/>
      </a:dk1>
      <a:lt1>
        <a:srgbClr val="FFFFFF"/>
      </a:lt1>
      <a:dk2>
        <a:srgbClr val="1F4732"/>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fontScheme name="Blank Presentation">
      <a:majorFont>
        <a:latin typeface="Arial"/>
        <a:ea typeface="ＭＳ Ｐゴシック"/>
        <a:cs typeface="ＭＳ Ｐゴシック"/>
      </a:majorFont>
      <a:minorFont>
        <a:latin typeface="Time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Blank Presentation">
  <a:themeElements>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fontScheme name="Blank Presentation">
      <a:majorFont>
        <a:latin typeface="Arial"/>
        <a:ea typeface="ＭＳ Ｐゴシック"/>
        <a:cs typeface="ＭＳ Ｐゴシック"/>
      </a:majorFont>
      <a:minorFont>
        <a:latin typeface="Time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13506</TotalTime>
  <Words>1570</Words>
  <Application>Microsoft Macintosh PowerPoint</Application>
  <PresentationFormat>On-screen Show (4:3)</PresentationFormat>
  <Paragraphs>246</Paragraphs>
  <Slides>24</Slides>
  <Notes>24</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Blank Presentation</vt:lpstr>
      <vt:lpstr>2_Blank Presentation</vt:lpstr>
      <vt:lpstr>PowerPoint Presentation</vt:lpstr>
      <vt:lpstr>Objectives</vt:lpstr>
      <vt:lpstr> Agenda </vt:lpstr>
      <vt:lpstr>Texas High School Completion for 2012</vt:lpstr>
      <vt:lpstr>Texas High School Longitudinal Completion</vt:lpstr>
      <vt:lpstr>Let’s Do the Math . . .</vt:lpstr>
      <vt:lpstr>What are the research-based indicators of potential high school dropouts?</vt:lpstr>
      <vt:lpstr>Key Indicators of Potential Dropouts</vt:lpstr>
      <vt:lpstr>Early Warning Data System</vt:lpstr>
      <vt:lpstr>Early Warning Data System Overview</vt:lpstr>
      <vt:lpstr>Planning and Implementing Successful Dropout Prevention Interventions</vt:lpstr>
      <vt:lpstr>To Determine the Leading Dropout Indicators for a Specific School . . .    Generate the data from the EWDS      Review possible interventions in the EWDS  Authenticate the success of the interventions using the EWDS data a Develop intervention adjustments to meet the students’ needs more effectively </vt:lpstr>
      <vt:lpstr>GRADuation</vt:lpstr>
      <vt:lpstr>Consider the Reasons . . . </vt:lpstr>
      <vt:lpstr>After Determining the Leading Dropout Indicator by Reviewing EWDS Data . . . </vt:lpstr>
      <vt:lpstr>EWDS Lists Some Resources</vt:lpstr>
      <vt:lpstr>Dropout Prevention Interventions</vt:lpstr>
      <vt:lpstr>Dropout Prevention Interventions</vt:lpstr>
      <vt:lpstr>Make the Difference Between an Effective and Ineffective Intervention </vt:lpstr>
      <vt:lpstr>Examples of Authenticating Implementation  of Tutoring</vt:lpstr>
      <vt:lpstr>Example of Authenticating Impact of Tutoring</vt:lpstr>
      <vt:lpstr>Dropout Prevention Intervention Examples</vt:lpstr>
      <vt:lpstr>Consider Designing Interventions for . . .</vt:lpstr>
      <vt:lpstr> Generate data Review interventions Authenticate Develop the intervention</vt:lpstr>
    </vt:vector>
  </TitlesOfParts>
  <Manager/>
  <Company>Shaila Abdullah</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Shaila Abdullah</dc:creator>
  <cp:keywords/>
  <dc:description/>
  <cp:lastModifiedBy>Shirley Beckwith</cp:lastModifiedBy>
  <cp:revision>486</cp:revision>
  <cp:lastPrinted>2013-10-04T17:38:17Z</cp:lastPrinted>
  <dcterms:created xsi:type="dcterms:W3CDTF">2011-09-16T17:45:01Z</dcterms:created>
  <dcterms:modified xsi:type="dcterms:W3CDTF">2013-11-06T21:53:40Z</dcterms:modified>
  <cp:category/>
</cp:coreProperties>
</file>