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4" r:id="rId2"/>
  </p:sldMasterIdLst>
  <p:notesMasterIdLst>
    <p:notesMasterId r:id="rId13"/>
  </p:notesMasterIdLst>
  <p:handoutMasterIdLst>
    <p:handoutMasterId r:id="rId14"/>
  </p:handoutMasterIdLst>
  <p:sldIdLst>
    <p:sldId id="525" r:id="rId3"/>
    <p:sldId id="263" r:id="rId4"/>
    <p:sldId id="264" r:id="rId5"/>
    <p:sldId id="519" r:id="rId6"/>
    <p:sldId id="495" r:id="rId7"/>
    <p:sldId id="518" r:id="rId8"/>
    <p:sldId id="489" r:id="rId9"/>
    <p:sldId id="277" r:id="rId10"/>
    <p:sldId id="524" r:id="rId11"/>
    <p:sldId id="492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76092"/>
    <a:srgbClr val="E59E9C"/>
    <a:srgbClr val="77933C"/>
    <a:srgbClr val="7BB046"/>
    <a:srgbClr val="658F9A"/>
    <a:srgbClr val="CFE4E6"/>
    <a:srgbClr val="D4E5E8"/>
    <a:srgbClr val="0A2A33"/>
    <a:srgbClr val="93B7D0"/>
    <a:srgbClr val="CBD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14" autoAdjust="0"/>
  </p:normalViewPr>
  <p:slideViewPr>
    <p:cSldViewPr snapToGrid="0" showGuides="1">
      <p:cViewPr>
        <p:scale>
          <a:sx n="100" d="100"/>
          <a:sy n="100" d="100"/>
        </p:scale>
        <p:origin x="-1336" y="-288"/>
      </p:cViewPr>
      <p:guideLst>
        <p:guide orient="horz" pos="1298"/>
        <p:guide pos="28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50" d="100"/>
        <a:sy n="150" d="100"/>
      </p:scale>
      <p:origin x="0" y="368"/>
    </p:cViewPr>
  </p:sorterViewPr>
  <p:notesViewPr>
    <p:cSldViewPr snapToGrid="0" showGuides="1">
      <p:cViewPr>
        <p:scale>
          <a:sx n="100" d="100"/>
          <a:sy n="100" d="100"/>
        </p:scale>
        <p:origin x="-3496" y="-7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en-US" dirty="0"/>
              <a:t>Page </a:t>
            </a:r>
            <a:fld id="{196C3BEC-97ED-3448-B408-7490926910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115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9366648-FE80-5D4E-97E3-783CFE708B46}" type="datetime1">
              <a:rPr lang="en-US"/>
              <a:pPr>
                <a:defRPr/>
              </a:pPr>
              <a:t>11/8/13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3200" y="609600"/>
            <a:ext cx="3538538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3200" y="3365500"/>
            <a:ext cx="6413500" cy="51816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ED8EF9A-F592-6F4C-9FAB-A2E840F43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Slide Number Placeholder 6"/>
          <p:cNvSpPr txBox="1">
            <a:spLocks/>
          </p:cNvSpPr>
          <p:nvPr/>
        </p:nvSpPr>
        <p:spPr>
          <a:xfrm>
            <a:off x="4051300" y="1446213"/>
            <a:ext cx="2438400" cy="484187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/>
              <a:t>Slide </a:t>
            </a:r>
            <a:fld id="{5DF485E5-DB39-7E48-ADE1-36E211ABC651}" type="slidenum">
              <a:rPr lang="en-US" smtClean="0"/>
              <a:pPr algn="ctr">
                <a:defRPr/>
              </a:pPr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08078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/>
        <a:ea typeface="ＭＳ Ｐゴシック" pitchFamily="-111" charset="-128"/>
        <a:cs typeface="Arial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/>
        <a:ea typeface="ＭＳ Ｐゴシック" pitchFamily="-111" charset="-128"/>
        <a:cs typeface="Arial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1" charset="-128"/>
        <a:cs typeface="Arial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1" charset="-128"/>
        <a:cs typeface="Arial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111" charset="-128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0EC4B7F-E73F-8D45-88EF-122A744BA6C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3530600"/>
            <a:ext cx="6235700" cy="51435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3ED21B-4322-C84E-BD5B-76CAE50769E4}" type="slidenum">
              <a:rPr lang="en-US" sz="1200"/>
              <a:pPr/>
              <a:t>10</a:t>
            </a:fld>
            <a:endParaRPr lang="en-US" sz="1200" dirty="0"/>
          </a:p>
        </p:txBody>
      </p:sp>
      <p:sp>
        <p:nvSpPr>
          <p:cNvPr id="67587" name="Notes Placeholder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</a:rPr>
              <a:t>By combining the 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	EWDS and </a:t>
            </a:r>
            <a:r>
              <a:rPr lang="en-US" dirty="0">
                <a:latin typeface="Arial" charset="0"/>
                <a:ea typeface="ＭＳ Ｐゴシック" charset="0"/>
              </a:rPr>
              <a:t>a 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	data-driven </a:t>
            </a:r>
            <a:r>
              <a:rPr lang="en-US" dirty="0">
                <a:latin typeface="Arial" charset="0"/>
                <a:ea typeface="ＭＳ Ｐゴシック" charset="0"/>
              </a:rPr>
              <a:t>system, </a:t>
            </a:r>
            <a:endParaRPr lang="en-US" dirty="0" smtClean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</a:rPr>
              <a:t>schools </a:t>
            </a:r>
            <a:r>
              <a:rPr lang="en-US" dirty="0">
                <a:latin typeface="Arial" charset="0"/>
                <a:ea typeface="ＭＳ Ｐゴシック" charset="0"/>
              </a:rPr>
              <a:t>can increase their graduation </a:t>
            </a:r>
            <a:r>
              <a:rPr lang="en-US" dirty="0" smtClean="0">
                <a:latin typeface="Arial" charset="0"/>
                <a:ea typeface="ＭＳ Ｐゴシック" charset="0"/>
              </a:rPr>
              <a:t>rates.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DB0E8CE-95C6-4647-8AFE-854E97BAC644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8195" name="Notes Placeholder 4"/>
          <p:cNvSpPr>
            <a:spLocks noGrp="1"/>
          </p:cNvSpPr>
          <p:nvPr/>
        </p:nvSpPr>
        <p:spPr bwMode="auto">
          <a:xfrm>
            <a:off x="203200" y="3365500"/>
            <a:ext cx="6413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30000"/>
              </a:spcBef>
            </a:pPr>
            <a:endParaRPr lang="en-US" sz="1400"/>
          </a:p>
        </p:txBody>
      </p:sp>
      <p:sp>
        <p:nvSpPr>
          <p:cNvPr id="8196" name="Notes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E87781-ED01-9345-BE34-802A3A65DC9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0243" name="Notes Placeholder 4"/>
          <p:cNvSpPr>
            <a:spLocks noGrp="1"/>
          </p:cNvSpPr>
          <p:nvPr/>
        </p:nvSpPr>
        <p:spPr bwMode="auto">
          <a:xfrm>
            <a:off x="203200" y="3365500"/>
            <a:ext cx="6413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30000"/>
              </a:spcBef>
            </a:pPr>
            <a:endParaRPr lang="en-US"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Note</a:t>
            </a:r>
            <a:r>
              <a:rPr lang="en-US" dirty="0">
                <a:latin typeface="Arial" charset="0"/>
                <a:ea typeface="ＭＳ Ｐゴシック" charset="0"/>
              </a:rPr>
              <a:t>: </a:t>
            </a:r>
          </a:p>
          <a:p>
            <a:pPr>
              <a:buFontTx/>
              <a:buAutoNum type="arabicPeriod"/>
            </a:pPr>
            <a:r>
              <a:rPr lang="en-US" dirty="0">
                <a:latin typeface="Arial" charset="0"/>
                <a:ea typeface="ＭＳ Ｐゴシック" charset="0"/>
              </a:rPr>
              <a:t> Rates may not add to 100% because of rounding. 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5AFFA90-2755-D24E-9887-46E28DDCD1FB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37FDE4-D2EB-964D-B184-0892822B1ED9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8FBBDC-1FDA-E04C-8E7B-00A85CD6375F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charset="0"/>
                <a:ea typeface="ＭＳ Ｐゴシック" charset="0"/>
              </a:rPr>
              <a:t>Optional </a:t>
            </a:r>
            <a:r>
              <a:rPr lang="en-US" dirty="0">
                <a:latin typeface="Arial" charset="0"/>
                <a:ea typeface="ＭＳ Ｐゴシック" charset="0"/>
              </a:rPr>
              <a:t>Activity:</a:t>
            </a:r>
          </a:p>
          <a:p>
            <a:r>
              <a:rPr lang="en-US" dirty="0">
                <a:latin typeface="Arial" charset="0"/>
                <a:ea typeface="ＭＳ Ｐゴシック" charset="0"/>
              </a:rPr>
              <a:t>Ask pairs or tables to identify what they think are four dropout indicators. Share ideas.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A278D5-BC8D-7C4C-B837-9F6B15E6370E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D175E3B-902E-EF49-9D8F-4A68A7ECDDCB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4579" name="Notes Placeholder 4"/>
          <p:cNvSpPr>
            <a:spLocks noGrp="1"/>
          </p:cNvSpPr>
          <p:nvPr/>
        </p:nvSpPr>
        <p:spPr bwMode="auto">
          <a:xfrm>
            <a:off x="203200" y="3365500"/>
            <a:ext cx="6413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57200">
              <a:spcBef>
                <a:spcPct val="30000"/>
              </a:spcBef>
            </a:pPr>
            <a:endParaRPr lang="en-US" sz="1400"/>
          </a:p>
        </p:txBody>
      </p:sp>
      <p:sp>
        <p:nvSpPr>
          <p:cNvPr id="24580" name="Notes Placeholder 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sz="80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100" dirty="0">
                <a:latin typeface="Arial" charset="0"/>
                <a:ea typeface="ＭＳ Ｐゴシック" charset="0"/>
              </a:rPr>
              <a:t>The Early Warning System (EWS) Tool was originally developed by the </a:t>
            </a:r>
            <a:r>
              <a:rPr lang="en-US" sz="1100" dirty="0" smtClean="0">
                <a:latin typeface="Arial" charset="0"/>
                <a:ea typeface="ＭＳ Ｐゴシック" charset="0"/>
              </a:rPr>
              <a:t>former National </a:t>
            </a:r>
            <a:r>
              <a:rPr lang="en-US" sz="1100" dirty="0">
                <a:latin typeface="Arial" charset="0"/>
                <a:ea typeface="ＭＳ Ｐゴシック" charset="0"/>
              </a:rPr>
              <a:t>High School Center (NHSC) at the American Institutes for Research (AIR) to automatically calculate high-yield indicators related to dropout. With permission of and in collaboration with the NHSC, the Texas Comprehensive Center (TXCC) at SEDL adapted the </a:t>
            </a:r>
            <a:r>
              <a:rPr lang="en-US" sz="1100" dirty="0" smtClean="0">
                <a:latin typeface="Arial" charset="0"/>
                <a:ea typeface="ＭＳ Ｐゴシック" charset="0"/>
              </a:rPr>
              <a:t>EWS Tool </a:t>
            </a:r>
            <a:r>
              <a:rPr lang="en-US" sz="1100" dirty="0">
                <a:latin typeface="Arial" charset="0"/>
                <a:ea typeface="ＭＳ Ｐゴシック" charset="0"/>
              </a:rPr>
              <a:t>to produce an online customized database version </a:t>
            </a:r>
            <a:r>
              <a:rPr lang="en-US" sz="1100" dirty="0" smtClean="0">
                <a:latin typeface="Arial" charset="0"/>
                <a:ea typeface="ＭＳ Ｐゴシック" charset="0"/>
              </a:rPr>
              <a:t>called </a:t>
            </a:r>
            <a:r>
              <a:rPr lang="en-US" sz="1100" dirty="0">
                <a:latin typeface="Arial" charset="0"/>
                <a:ea typeface="ＭＳ Ｐゴシック" charset="0"/>
              </a:rPr>
              <a:t>the Early Warning Data System (EWDS). </a:t>
            </a:r>
          </a:p>
          <a:p>
            <a:endParaRPr lang="en-US" dirty="0">
              <a:latin typeface="Arial" charset="0"/>
              <a:ea typeface="ＭＳ Ｐゴシック" charset="0"/>
            </a:endParaRPr>
          </a:p>
          <a:p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F66CB8-4D37-0F45-A340-94881782E584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11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3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4100" y="8382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8382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59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85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9694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78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3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339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008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14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190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4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4100" y="8382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8382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3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029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764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1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19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44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49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246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16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838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A4454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8382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764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1A4454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A4454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o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-112" charset="0"/>
        <a:buChar char="•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 txBox="1">
            <a:spLocks/>
          </p:cNvSpPr>
          <p:nvPr/>
        </p:nvSpPr>
        <p:spPr bwMode="auto">
          <a:xfrm>
            <a:off x="177800" y="1577975"/>
            <a:ext cx="8775700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800000"/>
                </a:solidFill>
              </a:rPr>
              <a:t>Using </a:t>
            </a:r>
            <a:r>
              <a:rPr lang="en-US" sz="2800" b="1" dirty="0">
                <a:solidFill>
                  <a:srgbClr val="800000"/>
                </a:solidFill>
              </a:rPr>
              <a:t>an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800000"/>
                </a:solidFill>
              </a:rPr>
              <a:t>Early Warning Data </a:t>
            </a:r>
            <a:r>
              <a:rPr lang="en-US" sz="3200" b="1" dirty="0" smtClean="0">
                <a:solidFill>
                  <a:srgbClr val="800000"/>
                </a:solidFill>
              </a:rPr>
              <a:t>System (EWDS) </a:t>
            </a:r>
            <a:endParaRPr lang="en-US" sz="3200" b="1" dirty="0">
              <a:solidFill>
                <a:srgbClr val="8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800000"/>
                </a:solidFill>
              </a:rPr>
              <a:t>For Reducing Dropouts and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800000"/>
                </a:solidFill>
              </a:rPr>
              <a:t>Increasing Graduation </a:t>
            </a:r>
            <a:r>
              <a:rPr lang="en-US" sz="2800" b="1" dirty="0" smtClean="0">
                <a:solidFill>
                  <a:srgbClr val="800000"/>
                </a:solidFill>
              </a:rPr>
              <a:t>Rates</a:t>
            </a:r>
            <a:endParaRPr lang="en-US" sz="2000" b="1" dirty="0">
              <a:solidFill>
                <a:srgbClr val="800000"/>
              </a:solidFill>
            </a:endParaRPr>
          </a:p>
        </p:txBody>
      </p:sp>
      <p:sp>
        <p:nvSpPr>
          <p:cNvPr id="5122" name="TextBox 10"/>
          <p:cNvSpPr txBox="1">
            <a:spLocks noChangeArrowheads="1"/>
          </p:cNvSpPr>
          <p:nvPr/>
        </p:nvSpPr>
        <p:spPr bwMode="auto">
          <a:xfrm>
            <a:off x="787400" y="5632272"/>
            <a:ext cx="75819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dirty="0" smtClean="0">
                <a:solidFill>
                  <a:srgbClr val="404040"/>
                </a:solidFill>
              </a:rPr>
              <a:t>800</a:t>
            </a:r>
            <a:r>
              <a:rPr lang="en-US" sz="1400" dirty="0">
                <a:solidFill>
                  <a:srgbClr val="404040"/>
                </a:solidFill>
              </a:rPr>
              <a:t>-476-6861 </a:t>
            </a:r>
            <a:r>
              <a:rPr lang="en-US" sz="1400" dirty="0">
                <a:solidFill>
                  <a:srgbClr val="163845"/>
                </a:solidFill>
              </a:rPr>
              <a:t> </a:t>
            </a:r>
            <a:r>
              <a:rPr lang="en-US" sz="1400" dirty="0">
                <a:solidFill>
                  <a:srgbClr val="4597A0"/>
                </a:solidFill>
              </a:rPr>
              <a:t>| </a:t>
            </a:r>
            <a:r>
              <a:rPr lang="en-US" sz="1400" dirty="0">
                <a:solidFill>
                  <a:srgbClr val="163845"/>
                </a:solidFill>
              </a:rPr>
              <a:t> </a:t>
            </a:r>
            <a:r>
              <a:rPr lang="en-US" sz="1400" dirty="0">
                <a:solidFill>
                  <a:srgbClr val="404040"/>
                </a:solidFill>
              </a:rPr>
              <a:t>www.sedl.org</a:t>
            </a:r>
            <a:endParaRPr lang="en-US" sz="1400" b="1" dirty="0">
              <a:solidFill>
                <a:srgbClr val="404040"/>
              </a:solidFill>
            </a:endParaRPr>
          </a:p>
          <a:p>
            <a:pPr eaLnBrk="1" hangingPunct="1"/>
            <a:endParaRPr lang="en-US" sz="800" b="1" dirty="0">
              <a:solidFill>
                <a:srgbClr val="404040"/>
              </a:solidFill>
              <a:latin typeface="Verdana" charset="0"/>
            </a:endParaRPr>
          </a:p>
          <a:p>
            <a:pPr algn="ctr" eaLnBrk="1" hangingPunct="1"/>
            <a:r>
              <a:rPr lang="en-US" sz="1000" dirty="0">
                <a:solidFill>
                  <a:srgbClr val="404040"/>
                </a:solidFill>
              </a:rPr>
              <a:t>Copyright </a:t>
            </a:r>
            <a:r>
              <a:rPr lang="en-US" sz="1000" dirty="0" smtClean="0">
                <a:solidFill>
                  <a:srgbClr val="404040"/>
                </a:solidFill>
              </a:rPr>
              <a:t>© 2013 </a:t>
            </a:r>
            <a:r>
              <a:rPr lang="en-US" sz="1000" dirty="0">
                <a:solidFill>
                  <a:srgbClr val="404040"/>
                </a:solidFill>
              </a:rPr>
              <a:t>by SEDL. All rights reserved.</a:t>
            </a:r>
            <a:r>
              <a:rPr lang="en-US" sz="800" dirty="0">
                <a:solidFill>
                  <a:srgbClr val="404040"/>
                </a:solidFill>
              </a:rPr>
              <a:t/>
            </a:r>
            <a:br>
              <a:rPr lang="en-US" sz="800" dirty="0">
                <a:solidFill>
                  <a:srgbClr val="404040"/>
                </a:solidFill>
              </a:rPr>
            </a:br>
            <a:r>
              <a:rPr lang="en-US" sz="800" dirty="0"/>
              <a:t>No part of this presentation may be reproduced or transmitted in any form or by any means, electronic or mechanical, including photocopy, recording, or any information </a:t>
            </a:r>
            <a:r>
              <a:rPr lang="en-US" sz="800" dirty="0" smtClean="0"/>
              <a:t>storage </a:t>
            </a:r>
            <a:r>
              <a:rPr lang="en-US" sz="800" dirty="0"/>
              <a:t>and retrieval system, without permission in writing from SEDL (4700 Mueller Blvd., Austin, TX 78723), or by submitting an online copyright request form at </a:t>
            </a:r>
            <a:r>
              <a:rPr lang="en-US" sz="800" dirty="0" err="1" smtClean="0"/>
              <a:t>www.sedl.org</a:t>
            </a:r>
            <a:r>
              <a:rPr lang="en-US" sz="800" dirty="0"/>
              <a:t>/about/</a:t>
            </a:r>
            <a:r>
              <a:rPr lang="en-US" sz="800" dirty="0" err="1"/>
              <a:t>copyright_request.html</a:t>
            </a:r>
            <a:r>
              <a:rPr lang="en-US" sz="800" dirty="0"/>
              <a:t>. Users may need to secure additional permissions from copyright holders whose work SEDL included after </a:t>
            </a:r>
            <a:r>
              <a:rPr lang="en-US" sz="800" dirty="0" smtClean="0"/>
              <a:t>obtaining</a:t>
            </a:r>
            <a:r>
              <a:rPr lang="en-US" sz="800" dirty="0"/>
              <a:t> </a:t>
            </a:r>
            <a:r>
              <a:rPr lang="en-US" sz="800" dirty="0" smtClean="0"/>
              <a:t>permission </a:t>
            </a:r>
            <a:r>
              <a:rPr lang="en-US" sz="800" dirty="0"/>
              <a:t>as noted to reproduce or adapt for this presentation. </a:t>
            </a:r>
            <a:endParaRPr lang="en-US" sz="800" dirty="0">
              <a:solidFill>
                <a:srgbClr val="404040"/>
              </a:solidFill>
            </a:endParaRPr>
          </a:p>
          <a:p>
            <a:endParaRPr lang="en-US" sz="800" dirty="0"/>
          </a:p>
        </p:txBody>
      </p:sp>
      <p:pic>
        <p:nvPicPr>
          <p:cNvPr id="4" name="Picture 1" descr="TEA 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825500"/>
            <a:ext cx="1887821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16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5194300" y="1219200"/>
            <a:ext cx="3810000" cy="2451100"/>
          </a:xfrm>
          <a:ln>
            <a:solidFill>
              <a:schemeClr val="accent4">
                <a:lumMod val="90000"/>
              </a:schemeClr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anchor="t"/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 smtClean="0">
                <a:solidFill>
                  <a:srgbClr val="552E2B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500" b="1" dirty="0" smtClean="0">
                <a:solidFill>
                  <a:srgbClr val="552E2B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G</a:t>
            </a:r>
            <a:r>
              <a:rPr lang="en-US" sz="2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enerate data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 u="sng" dirty="0" smtClean="0">
                <a:solidFill>
                  <a:srgbClr val="8F7E2A"/>
                </a:solidFill>
                <a:latin typeface="Arial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400" b="1" dirty="0" smtClean="0">
                <a:solidFill>
                  <a:srgbClr val="8F7E2A"/>
                </a:solidFill>
                <a:latin typeface="Arial" charset="0"/>
                <a:ea typeface="ＭＳ Ｐゴシック" charset="0"/>
                <a:cs typeface="ＭＳ Ｐゴシック" charset="0"/>
              </a:rPr>
              <a:t>eview interventions </a:t>
            </a:r>
            <a:r>
              <a:rPr lang="en-US" sz="2400" b="1" u="sng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400" b="1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  <a:t>uthenticate</a:t>
            </a:r>
            <a:br>
              <a:rPr lang="en-US" sz="2400" b="1" dirty="0" smtClean="0">
                <a:solidFill>
                  <a:srgbClr val="008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evelop the intervention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8521700" y="6399213"/>
            <a:ext cx="519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3A3B3F5-DE57-3444-A1D6-08BD5933E8F5}" type="slidenum">
              <a:rPr lang="en-US" sz="1800">
                <a:solidFill>
                  <a:srgbClr val="161616"/>
                </a:solidFill>
              </a:rPr>
              <a:pPr algn="r"/>
              <a:t>10</a:t>
            </a:fld>
            <a:endParaRPr lang="en-US" sz="1800" dirty="0">
              <a:solidFill>
                <a:srgbClr val="161616"/>
              </a:solidFill>
            </a:endParaRPr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414338" y="3787775"/>
            <a:ext cx="8297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2E232D"/>
                </a:solidFill>
              </a:rPr>
              <a:t>can </a:t>
            </a:r>
            <a:r>
              <a:rPr lang="en-US" b="1" dirty="0">
                <a:solidFill>
                  <a:srgbClr val="2E232D"/>
                </a:solidFill>
              </a:rPr>
              <a:t>together</a:t>
            </a:r>
            <a:r>
              <a:rPr lang="en-US" dirty="0">
                <a:solidFill>
                  <a:srgbClr val="2E232D"/>
                </a:solidFill>
              </a:rPr>
              <a:t> guide all students to graduation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.</a:t>
            </a:r>
          </a:p>
        </p:txBody>
      </p:sp>
      <p:sp>
        <p:nvSpPr>
          <p:cNvPr id="66564" name="TextBox 6"/>
          <p:cNvSpPr txBox="1">
            <a:spLocks noChangeArrowheads="1"/>
          </p:cNvSpPr>
          <p:nvPr/>
        </p:nvSpPr>
        <p:spPr bwMode="auto">
          <a:xfrm>
            <a:off x="4178300" y="1930400"/>
            <a:ext cx="955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2E232D"/>
                </a:solidFill>
              </a:rPr>
              <a:t>and</a:t>
            </a:r>
          </a:p>
        </p:txBody>
      </p:sp>
      <p:pic>
        <p:nvPicPr>
          <p:cNvPr id="66566" name="Picture 1" descr="students in caps and gowns" title="conclus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4383088"/>
            <a:ext cx="33909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start screen" title="conclusio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708400" cy="245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ctrTitle"/>
          </p:nvPr>
        </p:nvSpPr>
        <p:spPr>
          <a:xfrm>
            <a:off x="465667" y="1055689"/>
            <a:ext cx="4877329" cy="747711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Objective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0" name="Subtitle 3"/>
          <p:cNvSpPr>
            <a:spLocks noGrp="1"/>
          </p:cNvSpPr>
          <p:nvPr>
            <p:ph type="subTitle" idx="1"/>
          </p:nvPr>
        </p:nvSpPr>
        <p:spPr>
          <a:xfrm>
            <a:off x="465137" y="2005013"/>
            <a:ext cx="8340196" cy="3505200"/>
          </a:xfrm>
        </p:spPr>
        <p:txBody>
          <a:bodyPr/>
          <a:lstStyle/>
          <a:p>
            <a:pPr marL="284163" indent="-284163" algn="l">
              <a:spcAft>
                <a:spcPts val="600"/>
              </a:spcAft>
            </a:pPr>
            <a:r>
              <a:rPr lang="en-US" dirty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Educators will</a:t>
            </a:r>
          </a:p>
          <a:p>
            <a:pPr marL="284163" indent="-284163" algn="l">
              <a:spcAft>
                <a:spcPts val="1200"/>
              </a:spcAft>
              <a:buFont typeface="Arial" charset="0"/>
              <a:buChar char="•"/>
            </a:pPr>
            <a:r>
              <a:rPr lang="en-US" dirty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become </a:t>
            </a:r>
            <a:r>
              <a:rPr lang="en-US" dirty="0" smtClean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aware of the </a:t>
            </a:r>
            <a:r>
              <a:rPr lang="en-US" dirty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Early Warning Data System (EWDS) </a:t>
            </a:r>
            <a:r>
              <a:rPr lang="en-US" dirty="0" smtClean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designed </a:t>
            </a:r>
            <a:r>
              <a:rPr lang="en-US" dirty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to help Texas districts and schools identify students who are at risk of dropping </a:t>
            </a:r>
            <a:r>
              <a:rPr lang="en-US" dirty="0" smtClean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out.</a:t>
            </a:r>
            <a:endParaRPr lang="en-US" dirty="0">
              <a:solidFill>
                <a:srgbClr val="161616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8521700" y="6399213"/>
            <a:ext cx="519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E0E7A43-E3FF-5346-AA91-199BD61DC0F2}" type="slidenum">
              <a:rPr lang="en-US" sz="1800">
                <a:solidFill>
                  <a:srgbClr val="161616"/>
                </a:solidFill>
              </a:rPr>
              <a:pPr algn="r"/>
              <a:t>2</a:t>
            </a:fld>
            <a:endParaRPr lang="en-US" sz="1800">
              <a:solidFill>
                <a:srgbClr val="16161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>
          <a:xfrm>
            <a:off x="465142" y="1097493"/>
            <a:ext cx="2133600" cy="688975"/>
          </a:xfrm>
        </p:spPr>
        <p:txBody>
          <a:bodyPr/>
          <a:lstStyle/>
          <a:p>
            <a:r>
              <a:rPr lang="en-US" dirty="0">
                <a:solidFill>
                  <a:srgbClr val="0A2A33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solidFill>
                  <a:srgbClr val="0A2A33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Agenda</a:t>
            </a:r>
            <a:r>
              <a:rPr lang="en-US" dirty="0">
                <a:solidFill>
                  <a:srgbClr val="0A2A33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>
                <a:solidFill>
                  <a:srgbClr val="0A2A33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endParaRPr lang="en-US" dirty="0">
              <a:solidFill>
                <a:srgbClr val="0A2A33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18" name="Subtitle 2"/>
          <p:cNvSpPr>
            <a:spLocks noGrp="1"/>
          </p:cNvSpPr>
          <p:nvPr>
            <p:ph type="subTitle" idx="1"/>
          </p:nvPr>
        </p:nvSpPr>
        <p:spPr>
          <a:xfrm>
            <a:off x="465138" y="2005013"/>
            <a:ext cx="8120062" cy="3709987"/>
          </a:xfrm>
        </p:spPr>
        <p:txBody>
          <a:bodyPr/>
          <a:lstStyle/>
          <a:p>
            <a:pPr marL="228600" indent="-228600" algn="l">
              <a:spcBef>
                <a:spcPct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Texas </a:t>
            </a:r>
            <a:r>
              <a:rPr lang="en-US" dirty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graduation rate statistics </a:t>
            </a:r>
          </a:p>
          <a:p>
            <a:pPr marL="228600" indent="-228600" algn="l">
              <a:spcBef>
                <a:spcPct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dirty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Key indicators of potential dropouts—the </a:t>
            </a:r>
            <a:r>
              <a:rPr lang="en-US" dirty="0" smtClean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research basis </a:t>
            </a:r>
            <a:r>
              <a:rPr lang="en-US" dirty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of the </a:t>
            </a:r>
            <a:r>
              <a:rPr lang="en-US" dirty="0" smtClean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EWDS</a:t>
            </a:r>
          </a:p>
          <a:p>
            <a:pPr marL="228600" indent="-228600" algn="l">
              <a:spcBef>
                <a:spcPct val="0"/>
              </a:spcBef>
              <a:spcAft>
                <a:spcPts val="18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Web site of the EWDS</a:t>
            </a:r>
          </a:p>
          <a:p>
            <a:pPr marL="228600" indent="-228600" algn="l">
              <a:spcBef>
                <a:spcPct val="0"/>
              </a:spcBef>
              <a:spcAft>
                <a:spcPts val="1800"/>
              </a:spcAft>
              <a:buFont typeface="Arial" charset="0"/>
              <a:buChar char="•"/>
            </a:pPr>
            <a:endParaRPr lang="en-US" dirty="0" smtClean="0">
              <a:solidFill>
                <a:srgbClr val="161616"/>
              </a:solidFill>
              <a:latin typeface="Arial"/>
              <a:ea typeface="ＭＳ Ｐゴシック" charset="0"/>
              <a:cs typeface="Arial"/>
            </a:endParaRPr>
          </a:p>
          <a:p>
            <a:pPr marL="228600" indent="-228600" algn="l">
              <a:spcBef>
                <a:spcPct val="0"/>
              </a:spcBef>
              <a:spcAft>
                <a:spcPts val="1800"/>
              </a:spcAft>
              <a:buFont typeface="Arial" charset="0"/>
              <a:buChar char="•"/>
            </a:pPr>
            <a:endParaRPr lang="en-US" dirty="0">
              <a:solidFill>
                <a:srgbClr val="161616"/>
              </a:solidFill>
              <a:latin typeface="Arial"/>
              <a:ea typeface="ＭＳ Ｐゴシック" charset="0"/>
              <a:cs typeface="Arial"/>
            </a:endParaRPr>
          </a:p>
          <a:p>
            <a:pPr indent="233363" algn="l"/>
            <a:endParaRPr lang="en-US" dirty="0">
              <a:solidFill>
                <a:srgbClr val="161616"/>
              </a:solidFill>
              <a:latin typeface="Arial"/>
              <a:ea typeface="ＭＳ Ｐゴシック" charset="0"/>
              <a:cs typeface="Arial"/>
            </a:endParaRPr>
          </a:p>
          <a:p>
            <a:pPr indent="233363" algn="l"/>
            <a:endParaRPr lang="en-US" dirty="0">
              <a:solidFill>
                <a:srgbClr val="161616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8521700" y="6399213"/>
            <a:ext cx="519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61405D2-69C9-D440-97D6-C95DB345D50F}" type="slidenum">
              <a:rPr lang="en-US" sz="1800">
                <a:solidFill>
                  <a:srgbClr val="161616"/>
                </a:solidFill>
              </a:rPr>
              <a:pPr algn="r"/>
              <a:t>3</a:t>
            </a:fld>
            <a:endParaRPr lang="en-US" sz="1800">
              <a:solidFill>
                <a:srgbClr val="16161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65138" y="1021292"/>
            <a:ext cx="7772400" cy="8255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Texas High School Completion for 2012</a:t>
            </a:r>
          </a:p>
        </p:txBody>
      </p:sp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8521700" y="6399213"/>
            <a:ext cx="519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0978EEE-0D2B-AD4E-BA15-6DE16EFAB4EB}" type="slidenum">
              <a:rPr lang="en-US" sz="1800">
                <a:solidFill>
                  <a:srgbClr val="161616"/>
                </a:solidFill>
              </a:rPr>
              <a:pPr algn="r"/>
              <a:t>4</a:t>
            </a:fld>
            <a:endParaRPr lang="en-US" sz="1800">
              <a:solidFill>
                <a:srgbClr val="161616"/>
              </a:solidFill>
            </a:endParaRPr>
          </a:p>
        </p:txBody>
      </p:sp>
      <p:sp>
        <p:nvSpPr>
          <p:cNvPr id="11267" name="TextBox 6"/>
          <p:cNvSpPr txBox="1">
            <a:spLocks noChangeArrowheads="1"/>
          </p:cNvSpPr>
          <p:nvPr/>
        </p:nvSpPr>
        <p:spPr bwMode="auto">
          <a:xfrm>
            <a:off x="596900" y="5816600"/>
            <a:ext cx="782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Data Source:</a:t>
            </a:r>
            <a:r>
              <a:rPr lang="en-US" sz="1400" dirty="0" smtClean="0">
                <a:solidFill>
                  <a:srgbClr val="161616"/>
                </a:solidFill>
              </a:rPr>
              <a:t> </a:t>
            </a:r>
            <a:r>
              <a:rPr lang="en-US" sz="1400" dirty="0">
                <a:solidFill>
                  <a:srgbClr val="161616"/>
                </a:solidFill>
              </a:rPr>
              <a:t>Texas Education Agency. (2013). </a:t>
            </a:r>
            <a:r>
              <a:rPr lang="en-US" sz="1400" i="1" dirty="0">
                <a:solidFill>
                  <a:srgbClr val="161616"/>
                </a:solidFill>
              </a:rPr>
              <a:t>Secondary school completion and dropouts in Texas public schools, 2011-12 </a:t>
            </a:r>
            <a:r>
              <a:rPr lang="en-US" sz="1400" dirty="0">
                <a:solidFill>
                  <a:srgbClr val="161616"/>
                </a:solidFill>
              </a:rPr>
              <a:t>(Document No. GE13 601 05). Austin, TX: Author. </a:t>
            </a:r>
            <a:endParaRPr lang="en-US" sz="1400" dirty="0" smtClean="0">
              <a:solidFill>
                <a:srgbClr val="161616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549163"/>
              </p:ext>
            </p:extLst>
          </p:nvPr>
        </p:nvGraphicFramePr>
        <p:xfrm>
          <a:off x="651933" y="2060575"/>
          <a:ext cx="7848600" cy="3108467"/>
        </p:xfrm>
        <a:graphic>
          <a:graphicData uri="http://schemas.openxmlformats.org/drawingml/2006/table">
            <a:tbl>
              <a:tblPr/>
              <a:tblGrid>
                <a:gridCol w="4854575"/>
                <a:gridCol w="2994025"/>
              </a:tblGrid>
              <a:tr h="5180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A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Class of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2012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A2A33"/>
                    </a:soli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A2A33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Number in Class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7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2A33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316,758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A2A33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7D0"/>
                    </a:soli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A2A33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Graduation Rate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2A33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87.7%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A2A33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82"/>
                    </a:soli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A2A33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Continued HS Rate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7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2A33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5.0%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A2A33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7D0"/>
                    </a:soli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A2A33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Received GED Rate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2A33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1.0%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A2A33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82"/>
                    </a:solidFill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A2A33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Longitudinal Dropout Rate</a:t>
                      </a: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7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A2A33"/>
                          </a:solidFill>
                          <a:effectLst/>
                          <a:latin typeface="Times" charset="0"/>
                          <a:ea typeface="ＭＳ Ｐゴシック" charset="0"/>
                          <a:cs typeface="ＭＳ Ｐゴシック" charset="0"/>
                        </a:rPr>
                        <a:t>6.3%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A2A33"/>
                        </a:solidFill>
                        <a:effectLst/>
                        <a:latin typeface="Time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9" marB="4567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B7D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duation Rate 87.7 % &#10;Continued HS Rate 5%&#10;Received GED Rate 1%&#10;Longitudinal Dropout Rate 6.3%" title="Texas High School Longitudinal Comple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237" y="2463799"/>
            <a:ext cx="3632200" cy="3644900"/>
          </a:xfrm>
          <a:prstGeom prst="rect">
            <a:avLst/>
          </a:prstGeom>
        </p:spPr>
      </p:pic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65667" y="1117602"/>
            <a:ext cx="8458200" cy="629708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Texas High School Longitudinal Completion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2159001" y="1865842"/>
            <a:ext cx="50884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 smtClean="0">
                <a:solidFill>
                  <a:srgbClr val="000000"/>
                </a:solidFill>
              </a:rPr>
              <a:t>Rates </a:t>
            </a:r>
            <a:r>
              <a:rPr lang="en-US" sz="2000" dirty="0">
                <a:solidFill>
                  <a:srgbClr val="000000"/>
                </a:solidFill>
              </a:rPr>
              <a:t>for Grades 9–12 for Class of </a:t>
            </a:r>
            <a:r>
              <a:rPr lang="en-US" sz="2000" dirty="0" smtClean="0">
                <a:solidFill>
                  <a:srgbClr val="000000"/>
                </a:solidFill>
              </a:rPr>
              <a:t>2012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3685117" y="4483106"/>
            <a:ext cx="1878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>
                <a:solidFill>
                  <a:schemeClr val="bg1"/>
                </a:solidFill>
              </a:rPr>
              <a:t>Graduation Rate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87.7 </a:t>
            </a:r>
            <a:r>
              <a:rPr lang="en-US" sz="1800" dirty="0">
                <a:solidFill>
                  <a:schemeClr val="bg1"/>
                </a:solidFill>
              </a:rPr>
              <a:t>%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57200" y="2747441"/>
            <a:ext cx="4310062" cy="338138"/>
            <a:chOff x="414338" y="2400300"/>
            <a:chExt cx="4310062" cy="338138"/>
          </a:xfrm>
        </p:grpSpPr>
        <p:sp>
          <p:nvSpPr>
            <p:cNvPr id="15366" name="TextBox 12"/>
            <p:cNvSpPr txBox="1">
              <a:spLocks noChangeArrowheads="1"/>
            </p:cNvSpPr>
            <p:nvPr/>
          </p:nvSpPr>
          <p:spPr bwMode="auto">
            <a:xfrm>
              <a:off x="414338" y="2400300"/>
              <a:ext cx="2684462" cy="338138"/>
            </a:xfrm>
            <a:prstGeom prst="rect">
              <a:avLst/>
            </a:prstGeom>
            <a:solidFill>
              <a:srgbClr val="77933C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FFFFFF"/>
                  </a:solidFill>
                </a:rPr>
                <a:t>Continued HS Rate = </a:t>
              </a:r>
              <a:r>
                <a:rPr lang="en-US" sz="1600" dirty="0" smtClean="0">
                  <a:solidFill>
                    <a:srgbClr val="FFFFFF"/>
                  </a:solidFill>
                </a:rPr>
                <a:t>5.0 </a:t>
              </a:r>
              <a:r>
                <a:rPr lang="en-US" sz="1600" dirty="0">
                  <a:solidFill>
                    <a:srgbClr val="FFFFFF"/>
                  </a:solidFill>
                </a:rPr>
                <a:t>%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3086100" y="2578100"/>
              <a:ext cx="1638300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gradFill flip="none" rotWithShape="1">
                <a:gsLst>
                  <a:gs pos="0">
                    <a:schemeClr val="accent4">
                      <a:lumMod val="10000"/>
                    </a:schemeClr>
                  </a:gs>
                  <a:gs pos="87000">
                    <a:srgbClr val="FFFFFF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4" name="Group 3"/>
          <p:cNvGrpSpPr/>
          <p:nvPr/>
        </p:nvGrpSpPr>
        <p:grpSpPr>
          <a:xfrm>
            <a:off x="5185833" y="2578108"/>
            <a:ext cx="3653368" cy="338554"/>
            <a:chOff x="5448300" y="2603500"/>
            <a:chExt cx="3606800" cy="338554"/>
          </a:xfrm>
        </p:grpSpPr>
        <p:sp>
          <p:nvSpPr>
            <p:cNvPr id="15367" name="TextBox 13"/>
            <p:cNvSpPr txBox="1">
              <a:spLocks noChangeArrowheads="1"/>
            </p:cNvSpPr>
            <p:nvPr/>
          </p:nvSpPr>
          <p:spPr bwMode="auto">
            <a:xfrm>
              <a:off x="6273800" y="2603500"/>
              <a:ext cx="2781300" cy="338554"/>
            </a:xfrm>
            <a:prstGeom prst="rect">
              <a:avLst/>
            </a:prstGeom>
            <a:solidFill>
              <a:srgbClr val="E59E9C"/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solidFill>
                    <a:srgbClr val="000000"/>
                  </a:solidFill>
                </a:rPr>
                <a:t>Received </a:t>
              </a:r>
              <a:r>
                <a:rPr lang="en-US" sz="1600" dirty="0" smtClean="0">
                  <a:solidFill>
                    <a:srgbClr val="000000"/>
                  </a:solidFill>
                </a:rPr>
                <a:t>GED </a:t>
              </a:r>
              <a:r>
                <a:rPr lang="en-US" sz="1600" dirty="0">
                  <a:solidFill>
                    <a:srgbClr val="000000"/>
                  </a:solidFill>
                </a:rPr>
                <a:t>Rate = </a:t>
              </a:r>
              <a:r>
                <a:rPr lang="en-US" sz="1600" dirty="0" smtClean="0">
                  <a:solidFill>
                    <a:srgbClr val="000000"/>
                  </a:solidFill>
                </a:rPr>
                <a:t>1.0 </a:t>
              </a:r>
              <a:r>
                <a:rPr lang="en-US" sz="1600" dirty="0">
                  <a:solidFill>
                    <a:srgbClr val="000000"/>
                  </a:solidFill>
                </a:rPr>
                <a:t>%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rot="10800000">
              <a:off x="5448300" y="2768601"/>
              <a:ext cx="825500" cy="417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gradFill flip="none" rotWithShape="1">
                <a:gsLst>
                  <a:gs pos="0">
                    <a:srgbClr val="161616"/>
                  </a:gs>
                  <a:gs pos="77000">
                    <a:srgbClr val="FFFFFF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grpSp>
        <p:nvGrpSpPr>
          <p:cNvPr id="5" name="Group 4"/>
          <p:cNvGrpSpPr/>
          <p:nvPr/>
        </p:nvGrpSpPr>
        <p:grpSpPr>
          <a:xfrm>
            <a:off x="5223932" y="3289309"/>
            <a:ext cx="3649135" cy="584776"/>
            <a:chOff x="5562600" y="3187700"/>
            <a:chExt cx="3416300" cy="780899"/>
          </a:xfrm>
        </p:grpSpPr>
        <p:sp>
          <p:nvSpPr>
            <p:cNvPr id="15368" name="TextBox 14"/>
            <p:cNvSpPr txBox="1">
              <a:spLocks noChangeArrowheads="1"/>
            </p:cNvSpPr>
            <p:nvPr/>
          </p:nvSpPr>
          <p:spPr bwMode="auto">
            <a:xfrm>
              <a:off x="6908800" y="3187700"/>
              <a:ext cx="2070100" cy="780899"/>
            </a:xfrm>
            <a:prstGeom prst="rect">
              <a:avLst/>
            </a:prstGeom>
            <a:solidFill>
              <a:srgbClr val="376092"/>
            </a:solidFill>
            <a:ln w="9525">
              <a:solidFill>
                <a:srgbClr val="0E5D0B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Longitudinal </a:t>
              </a:r>
              <a:r>
                <a:rPr lang="en-US" sz="1600" dirty="0" smtClean="0">
                  <a:solidFill>
                    <a:schemeClr val="bg1"/>
                  </a:solidFill>
                </a:rPr>
                <a:t>Dropout </a:t>
              </a:r>
              <a:r>
                <a:rPr lang="en-US" sz="1600" dirty="0">
                  <a:solidFill>
                    <a:schemeClr val="bg1"/>
                  </a:solidFill>
                </a:rPr>
                <a:t/>
              </a:r>
              <a:br>
                <a:rPr lang="en-US" sz="1600" dirty="0">
                  <a:solidFill>
                    <a:schemeClr val="bg1"/>
                  </a:solidFill>
                </a:rPr>
              </a:br>
              <a:r>
                <a:rPr lang="en-US" sz="1600" dirty="0">
                  <a:solidFill>
                    <a:schemeClr val="bg1"/>
                  </a:solidFill>
                </a:rPr>
                <a:t>Rate = </a:t>
              </a:r>
              <a:r>
                <a:rPr lang="en-US" sz="1600" dirty="0" smtClean="0">
                  <a:solidFill>
                    <a:schemeClr val="bg1"/>
                  </a:solidFill>
                </a:rPr>
                <a:t>6.3 </a:t>
              </a:r>
              <a:r>
                <a:rPr lang="en-US" sz="1600" dirty="0">
                  <a:solidFill>
                    <a:schemeClr val="bg1"/>
                  </a:solidFill>
                </a:rPr>
                <a:t>%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rot="10800000">
              <a:off x="5562600" y="3479800"/>
              <a:ext cx="1346200" cy="2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gradFill flip="none" rotWithShape="1">
                <a:gsLst>
                  <a:gs pos="0">
                    <a:srgbClr val="161616"/>
                  </a:gs>
                  <a:gs pos="87000">
                    <a:srgbClr val="FFFFFF"/>
                  </a:gs>
                </a:gsLst>
                <a:lin ang="0" scaled="1"/>
                <a:tileRect/>
              </a:gra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15372" name="TextBox 3"/>
          <p:cNvSpPr txBox="1">
            <a:spLocks noChangeArrowheads="1"/>
          </p:cNvSpPr>
          <p:nvPr/>
        </p:nvSpPr>
        <p:spPr bwMode="auto">
          <a:xfrm>
            <a:off x="8521700" y="6399213"/>
            <a:ext cx="519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28C108E-7164-C846-8FFD-5BD23A9ABAE1}" type="slidenum">
              <a:rPr lang="en-US" sz="1800">
                <a:solidFill>
                  <a:srgbClr val="161616"/>
                </a:solidFill>
              </a:rPr>
              <a:pPr algn="r"/>
              <a:t>5</a:t>
            </a:fld>
            <a:endParaRPr lang="en-US" sz="1800">
              <a:solidFill>
                <a:srgbClr val="161616"/>
              </a:solidFill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457200" y="6273800"/>
            <a:ext cx="7823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Data Source:</a:t>
            </a:r>
            <a:r>
              <a:rPr lang="en-US" sz="1400" dirty="0" smtClean="0">
                <a:solidFill>
                  <a:srgbClr val="161616"/>
                </a:solidFill>
              </a:rPr>
              <a:t> </a:t>
            </a:r>
            <a:r>
              <a:rPr lang="en-US" sz="1400" dirty="0">
                <a:solidFill>
                  <a:srgbClr val="161616"/>
                </a:solidFill>
              </a:rPr>
              <a:t>Texas Education Agency. (2013). </a:t>
            </a:r>
            <a:r>
              <a:rPr lang="en-US" sz="1400" i="1" dirty="0">
                <a:solidFill>
                  <a:srgbClr val="161616"/>
                </a:solidFill>
              </a:rPr>
              <a:t>Secondary school completion and dropouts in Texas public schools, 2011-12 </a:t>
            </a:r>
            <a:r>
              <a:rPr lang="en-US" sz="1400" dirty="0">
                <a:solidFill>
                  <a:srgbClr val="161616"/>
                </a:solidFill>
              </a:rPr>
              <a:t>(Document No. GE13 601 05). Austin, TX: Author. </a:t>
            </a:r>
            <a:endParaRPr lang="en-US" sz="1400" dirty="0" smtClean="0">
              <a:solidFill>
                <a:srgbClr val="16161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65138" y="1054100"/>
            <a:ext cx="7772400" cy="762000"/>
          </a:xfrm>
        </p:spPr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Let</a:t>
            </a:r>
            <a:r>
              <a:rPr lang="ja-JP" altLang="en-US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s do the math . . .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575"/>
            <a:ext cx="8077729" cy="2225675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US" dirty="0">
                <a:solidFill>
                  <a:srgbClr val="0A2A33"/>
                </a:solidFill>
                <a:latin typeface="+mj-lt"/>
                <a:ea typeface="ＭＳ Ｐゴシック" charset="0"/>
                <a:cs typeface="ＭＳ Ｐゴシック" charset="0"/>
              </a:rPr>
              <a:t>      </a:t>
            </a:r>
            <a:r>
              <a:rPr lang="en-US" sz="2800" dirty="0">
                <a:solidFill>
                  <a:srgbClr val="0A2A33"/>
                </a:solidFill>
                <a:latin typeface="+mj-lt"/>
                <a:ea typeface="ＭＳ Ｐゴシック" charset="0"/>
                <a:cs typeface="ＭＳ Ｐゴシック" charset="0"/>
              </a:rPr>
              <a:t>316,758   </a:t>
            </a:r>
            <a:r>
              <a:rPr lang="en-US" sz="2800" dirty="0" smtClean="0">
                <a:solidFill>
                  <a:srgbClr val="0A2A33"/>
                </a:solidFill>
                <a:latin typeface="+mj-lt"/>
                <a:ea typeface="ＭＳ Ｐゴシック" charset="0"/>
                <a:cs typeface="ＭＳ Ｐゴシック" charset="0"/>
              </a:rPr>
              <a:t>  — number of high </a:t>
            </a:r>
            <a:r>
              <a:rPr lang="en-US" sz="2800" dirty="0">
                <a:solidFill>
                  <a:srgbClr val="0A2A33"/>
                </a:solidFill>
                <a:latin typeface="+mj-lt"/>
                <a:ea typeface="ＭＳ Ｐゴシック" charset="0"/>
                <a:cs typeface="ＭＳ Ｐゴシック" charset="0"/>
              </a:rPr>
              <a:t>school students</a:t>
            </a:r>
          </a:p>
          <a:p>
            <a:pPr>
              <a:buFont typeface="Times" charset="0"/>
              <a:buNone/>
            </a:pPr>
            <a:r>
              <a:rPr lang="en-US" sz="2800" dirty="0" smtClean="0">
                <a:solidFill>
                  <a:srgbClr val="0A2A33"/>
                </a:solidFill>
                <a:latin typeface="+mj-lt"/>
                <a:ea typeface="ＭＳ Ｐゴシック" charset="0"/>
                <a:cs typeface="ＭＳ Ｐゴシック" charset="0"/>
              </a:rPr>
              <a:t>     </a:t>
            </a:r>
            <a:r>
              <a:rPr lang="en-US" sz="2800" u="sng" dirty="0" smtClean="0">
                <a:solidFill>
                  <a:srgbClr val="0A2A33"/>
                </a:solidFill>
                <a:latin typeface="+mj-lt"/>
                <a:ea typeface="ＭＳ Ｐゴシック" charset="0"/>
                <a:cs typeface="ＭＳ Ｐゴシック" charset="0"/>
              </a:rPr>
              <a:t> x     </a:t>
            </a:r>
            <a:r>
              <a:rPr lang="en-US" sz="2800" u="sng" dirty="0">
                <a:solidFill>
                  <a:srgbClr val="0A2A33"/>
                </a:solidFill>
                <a:latin typeface="+mj-lt"/>
                <a:ea typeface="ＭＳ Ｐゴシック" charset="0"/>
                <a:cs typeface="ＭＳ Ｐゴシック" charset="0"/>
              </a:rPr>
              <a:t>6.3%</a:t>
            </a:r>
            <a:r>
              <a:rPr lang="en-US" sz="2800" dirty="0">
                <a:solidFill>
                  <a:srgbClr val="0A2A33"/>
                </a:solidFill>
                <a:latin typeface="+mj-lt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solidFill>
                  <a:srgbClr val="0A2A33"/>
                </a:solidFill>
                <a:latin typeface="+mj-lt"/>
                <a:ea typeface="ＭＳ Ｐゴシック" charset="0"/>
                <a:cs typeface="ＭＳ Ｐゴシック" charset="0"/>
              </a:rPr>
              <a:t> — longitudinal </a:t>
            </a:r>
            <a:r>
              <a:rPr lang="en-US" sz="2800" dirty="0">
                <a:solidFill>
                  <a:srgbClr val="0A2A33"/>
                </a:solidFill>
                <a:latin typeface="+mj-lt"/>
                <a:ea typeface="ＭＳ Ｐゴシック" charset="0"/>
                <a:cs typeface="ＭＳ Ｐゴシック" charset="0"/>
              </a:rPr>
              <a:t>dropout rate</a:t>
            </a:r>
          </a:p>
          <a:p>
            <a:pPr>
              <a:buFont typeface="Times" charset="0"/>
              <a:buNone/>
            </a:pPr>
            <a:r>
              <a:rPr lang="en-US" sz="2800" dirty="0">
                <a:solidFill>
                  <a:srgbClr val="0A2A33"/>
                </a:solidFill>
                <a:latin typeface="+mj-lt"/>
                <a:ea typeface="ＭＳ Ｐゴシック" charset="0"/>
                <a:cs typeface="ＭＳ Ｐゴシック" charset="0"/>
              </a:rPr>
              <a:t>       19,956    </a:t>
            </a:r>
            <a:r>
              <a:rPr lang="en-US" sz="2800" dirty="0" smtClean="0">
                <a:solidFill>
                  <a:srgbClr val="0A2A33"/>
                </a:solidFill>
                <a:latin typeface="+mj-lt"/>
                <a:ea typeface="ＭＳ Ｐゴシック" charset="0"/>
                <a:cs typeface="ＭＳ Ｐゴシック" charset="0"/>
              </a:rPr>
              <a:t> — number of students </a:t>
            </a:r>
            <a:r>
              <a:rPr lang="en-US" sz="2800" dirty="0">
                <a:solidFill>
                  <a:srgbClr val="0A2A33"/>
                </a:solidFill>
                <a:latin typeface="+mj-lt"/>
                <a:ea typeface="ＭＳ Ｐゴシック" charset="0"/>
                <a:cs typeface="ＭＳ Ｐゴシック" charset="0"/>
              </a:rPr>
              <a:t>dropping </a:t>
            </a:r>
            <a:r>
              <a:rPr lang="en-US" sz="2800" dirty="0" smtClean="0">
                <a:solidFill>
                  <a:srgbClr val="0A2A33"/>
                </a:solidFill>
                <a:latin typeface="+mj-lt"/>
                <a:ea typeface="ＭＳ Ｐゴシック" charset="0"/>
                <a:cs typeface="ＭＳ Ｐゴシック" charset="0"/>
              </a:rPr>
              <a:t>out</a:t>
            </a:r>
            <a:endParaRPr lang="en-US" sz="2800" dirty="0">
              <a:solidFill>
                <a:srgbClr val="0A2A33"/>
              </a:solidFill>
              <a:latin typeface="+mj-lt"/>
              <a:ea typeface="ＭＳ Ｐゴシック" charset="0"/>
              <a:cs typeface="ＭＳ Ｐゴシック" charset="0"/>
            </a:endParaRPr>
          </a:p>
        </p:txBody>
      </p:sp>
      <p:pic>
        <p:nvPicPr>
          <p:cNvPr id="19459" name="Picture 3" descr="Texas " title="Let's do the math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266" y="3752786"/>
            <a:ext cx="3005667" cy="294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8521700" y="6399213"/>
            <a:ext cx="519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9D1888B9-C6BD-2B4F-83E6-3D24340B52F3}" type="slidenum">
              <a:rPr lang="en-US" sz="1800">
                <a:solidFill>
                  <a:srgbClr val="161616"/>
                </a:solidFill>
              </a:rPr>
              <a:pPr algn="r"/>
              <a:t>6</a:t>
            </a:fld>
            <a:endParaRPr lang="en-US" sz="1800">
              <a:solidFill>
                <a:srgbClr val="16161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1063624"/>
            <a:ext cx="7772400" cy="1231900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are the research-based indicators of potential high school dropouts?</a:t>
            </a:r>
          </a:p>
        </p:txBody>
      </p:sp>
      <p:pic>
        <p:nvPicPr>
          <p:cNvPr id="21506" name="Picture 3" descr="Picture of students in from of school." title="What are the research-based indicators of potential high school dropouts?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367" y="2401358"/>
            <a:ext cx="64008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8521700" y="6399213"/>
            <a:ext cx="519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29107EA0-2AFD-8A40-BCA3-2C7F6E9A4E75}" type="slidenum">
              <a:rPr lang="en-US" sz="1800">
                <a:solidFill>
                  <a:srgbClr val="161616"/>
                </a:solidFill>
              </a:rPr>
              <a:pPr algn="r"/>
              <a:t>7</a:t>
            </a:fld>
            <a:endParaRPr lang="en-US" sz="1800">
              <a:solidFill>
                <a:srgbClr val="16161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65138" y="1000655"/>
            <a:ext cx="7446962" cy="866775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Key Indicators of Potential Dropouts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65138" y="1848913"/>
            <a:ext cx="8458200" cy="3883023"/>
          </a:xfrm>
        </p:spPr>
        <p:txBody>
          <a:bodyPr/>
          <a:lstStyle/>
          <a:p>
            <a:pPr marL="747713" indent="-515938" eaLnBrk="1" hangingPunct="1">
              <a:spcAft>
                <a:spcPts val="600"/>
              </a:spcAft>
              <a:buFont typeface="Times" charset="0"/>
              <a:buNone/>
            </a:pPr>
            <a:r>
              <a:rPr lang="en-US" dirty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1. *Attendance</a:t>
            </a:r>
          </a:p>
          <a:p>
            <a:pPr marL="747713" indent="-515938" eaLnBrk="1" hangingPunct="1">
              <a:spcBef>
                <a:spcPct val="0"/>
              </a:spcBef>
              <a:spcAft>
                <a:spcPts val="600"/>
              </a:spcAft>
              <a:buFont typeface="Times" charset="0"/>
              <a:buNone/>
            </a:pPr>
            <a:r>
              <a:rPr lang="en-US" dirty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2. *Course performance</a:t>
            </a:r>
          </a:p>
          <a:p>
            <a:pPr marL="1028700" lvl="2" indent="-393700" eaLnBrk="1" hangingPunct="1">
              <a:spcBef>
                <a:spcPct val="0"/>
              </a:spcBef>
              <a:spcAft>
                <a:spcPts val="400"/>
              </a:spcAft>
              <a:buSzPct val="67000"/>
              <a:buFont typeface="Wingdings" charset="0"/>
              <a:buChar char="Ø"/>
            </a:pPr>
            <a:r>
              <a:rPr lang="en-US" dirty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Course failures</a:t>
            </a:r>
          </a:p>
          <a:p>
            <a:pPr marL="1028700" lvl="2" indent="-393700" eaLnBrk="1" hangingPunct="1">
              <a:spcBef>
                <a:spcPct val="0"/>
              </a:spcBef>
              <a:spcAft>
                <a:spcPts val="400"/>
              </a:spcAft>
              <a:buSzPct val="67000"/>
              <a:buFont typeface="Wingdings" charset="0"/>
              <a:buChar char="Ø"/>
            </a:pPr>
            <a:r>
              <a:rPr lang="en-US" dirty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Low grade point average (GPA)</a:t>
            </a:r>
          </a:p>
          <a:p>
            <a:pPr marL="1028700" lvl="2" indent="-393700" eaLnBrk="1" hangingPunct="1">
              <a:spcBef>
                <a:spcPct val="0"/>
              </a:spcBef>
              <a:spcAft>
                <a:spcPts val="400"/>
              </a:spcAft>
              <a:buSzPct val="67000"/>
              <a:buFont typeface="Wingdings" charset="0"/>
              <a:buChar char="Ø"/>
            </a:pPr>
            <a:r>
              <a:rPr lang="en-US" dirty="0" smtClean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F’</a:t>
            </a:r>
            <a:r>
              <a:rPr lang="en-US" altLang="ja-JP" dirty="0" smtClean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s </a:t>
            </a:r>
            <a:r>
              <a:rPr lang="en-US" altLang="ja-JP" dirty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in core courses and credits earned in 9</a:t>
            </a:r>
            <a:r>
              <a:rPr lang="en-US" altLang="ja-JP" baseline="30000" dirty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th</a:t>
            </a:r>
            <a:r>
              <a:rPr lang="en-US" altLang="ja-JP" dirty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 grade</a:t>
            </a:r>
          </a:p>
          <a:p>
            <a:pPr marL="747713" lvl="1" indent="-515938" eaLnBrk="1" hangingPunct="1">
              <a:spcBef>
                <a:spcPct val="0"/>
              </a:spcBef>
              <a:spcAft>
                <a:spcPts val="600"/>
              </a:spcAft>
              <a:buFont typeface="Wingdings" charset="0"/>
              <a:buNone/>
            </a:pPr>
            <a:r>
              <a:rPr lang="en-US" dirty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3. Failure to be promoted to the next grade</a:t>
            </a:r>
          </a:p>
          <a:p>
            <a:pPr marL="747713" lvl="1" indent="-515938" eaLnBrk="1" hangingPunct="1">
              <a:spcBef>
                <a:spcPct val="0"/>
              </a:spcBef>
              <a:buClr>
                <a:srgbClr val="1A4454"/>
              </a:buClr>
              <a:buFont typeface="Wingdings" charset="0"/>
              <a:buNone/>
            </a:pPr>
            <a:r>
              <a:rPr lang="en-US" dirty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4. Disengagement</a:t>
            </a:r>
          </a:p>
          <a:p>
            <a:pPr marL="747713" lvl="1" indent="-515938" eaLnBrk="1" hangingPunct="1">
              <a:spcBef>
                <a:spcPct val="0"/>
              </a:spcBef>
              <a:buClr>
                <a:srgbClr val="1A4454"/>
              </a:buClr>
              <a:buFont typeface="Wingdings" charset="0"/>
              <a:buNone/>
            </a:pPr>
            <a:endParaRPr lang="en-US" dirty="0">
              <a:solidFill>
                <a:srgbClr val="161616"/>
              </a:solidFill>
              <a:latin typeface="Arial"/>
              <a:ea typeface="ＭＳ Ｐゴシック" charset="0"/>
              <a:cs typeface="Arial"/>
            </a:endParaRPr>
          </a:p>
          <a:p>
            <a:pPr marL="747713" lvl="1" indent="-515938" eaLnBrk="1" hangingPunct="1">
              <a:spcBef>
                <a:spcPct val="0"/>
              </a:spcBef>
              <a:buClr>
                <a:srgbClr val="1A4454"/>
              </a:buClr>
              <a:buFont typeface="Wingdings" charset="0"/>
              <a:buNone/>
            </a:pPr>
            <a:r>
              <a:rPr lang="en-US" sz="2000" dirty="0">
                <a:solidFill>
                  <a:srgbClr val="161616"/>
                </a:solidFill>
                <a:latin typeface="Arial"/>
                <a:ea typeface="ＭＳ Ｐゴシック" charset="0"/>
                <a:cs typeface="Arial"/>
              </a:rPr>
              <a:t>*High Yield</a:t>
            </a:r>
          </a:p>
        </p:txBody>
      </p:sp>
      <p:sp>
        <p:nvSpPr>
          <p:cNvPr id="23555" name="TextBox 8"/>
          <p:cNvSpPr txBox="1">
            <a:spLocks noChangeArrowheads="1"/>
          </p:cNvSpPr>
          <p:nvPr/>
        </p:nvSpPr>
        <p:spPr bwMode="auto">
          <a:xfrm>
            <a:off x="457200" y="5647267"/>
            <a:ext cx="83232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solidFill>
                  <a:srgbClr val="2E232D"/>
                </a:solidFill>
              </a:rPr>
              <a:t>Attributed to the National High School Center</a:t>
            </a:r>
            <a:r>
              <a:rPr lang="ja-JP" altLang="en-US" sz="1200" dirty="0">
                <a:solidFill>
                  <a:srgbClr val="2E232D"/>
                </a:solidFill>
              </a:rPr>
              <a:t>’</a:t>
            </a:r>
            <a:r>
              <a:rPr lang="en-US" altLang="ja-JP" sz="1200" dirty="0">
                <a:solidFill>
                  <a:srgbClr val="2E232D"/>
                </a:solidFill>
              </a:rPr>
              <a:t>s resources: </a:t>
            </a:r>
          </a:p>
          <a:p>
            <a:r>
              <a:rPr lang="en-US" sz="1200" i="1" dirty="0">
                <a:solidFill>
                  <a:srgbClr val="2E232D"/>
                </a:solidFill>
              </a:rPr>
              <a:t>Developing Early Warning Systems to Identify Potential High School Dropouts </a:t>
            </a:r>
            <a:r>
              <a:rPr lang="en-US" sz="1200" dirty="0">
                <a:solidFill>
                  <a:srgbClr val="2E232D"/>
                </a:solidFill>
              </a:rPr>
              <a:t>(2008; retrieved from </a:t>
            </a:r>
          </a:p>
          <a:p>
            <a:r>
              <a:rPr lang="en-US" sz="1200" dirty="0">
                <a:solidFill>
                  <a:srgbClr val="2E232D"/>
                </a:solidFill>
              </a:rPr>
              <a:t>http://</a:t>
            </a:r>
            <a:r>
              <a:rPr lang="en-US" sz="1200" dirty="0" err="1">
                <a:solidFill>
                  <a:srgbClr val="2E232D"/>
                </a:solidFill>
              </a:rPr>
              <a:t>betterhighschools.org</a:t>
            </a:r>
            <a:r>
              <a:rPr lang="en-US" sz="1200" dirty="0">
                <a:solidFill>
                  <a:srgbClr val="2E232D"/>
                </a:solidFill>
              </a:rPr>
              <a:t>/pubs/documents/</a:t>
            </a:r>
            <a:r>
              <a:rPr lang="en-US" sz="1200" dirty="0" err="1">
                <a:solidFill>
                  <a:srgbClr val="2E232D"/>
                </a:solidFill>
              </a:rPr>
              <a:t>IssueBrief_EarlyWarningSystemsGuide.pdf</a:t>
            </a:r>
            <a:r>
              <a:rPr lang="en-US" sz="1200" dirty="0">
                <a:solidFill>
                  <a:srgbClr val="2E232D"/>
                </a:solidFill>
              </a:rPr>
              <a:t>) and</a:t>
            </a:r>
          </a:p>
          <a:p>
            <a:r>
              <a:rPr lang="en-US" sz="1200" i="1" dirty="0">
                <a:solidFill>
                  <a:srgbClr val="2E232D"/>
                </a:solidFill>
              </a:rPr>
              <a:t>Approaches to Dropout Prevention: Heeding Early Warning Signs With Appropriate Interventions</a:t>
            </a:r>
            <a:r>
              <a:rPr lang="en-US" sz="1200" dirty="0">
                <a:solidFill>
                  <a:srgbClr val="2E232D"/>
                </a:solidFill>
              </a:rPr>
              <a:t> (2007; retrieved from</a:t>
            </a:r>
          </a:p>
          <a:p>
            <a:r>
              <a:rPr lang="en-US" sz="1200" dirty="0">
                <a:solidFill>
                  <a:srgbClr val="2E232D"/>
                </a:solidFill>
              </a:rPr>
              <a:t>http://</a:t>
            </a:r>
            <a:r>
              <a:rPr lang="en-US" sz="1200" dirty="0" err="1">
                <a:solidFill>
                  <a:srgbClr val="2E232D"/>
                </a:solidFill>
              </a:rPr>
              <a:t>www.betterhighschools.org</a:t>
            </a:r>
            <a:r>
              <a:rPr lang="en-US" sz="1200" dirty="0">
                <a:solidFill>
                  <a:srgbClr val="2E232D"/>
                </a:solidFill>
              </a:rPr>
              <a:t>/docs/</a:t>
            </a:r>
            <a:r>
              <a:rPr lang="en-US" sz="1200" dirty="0" err="1">
                <a:solidFill>
                  <a:srgbClr val="2E232D"/>
                </a:solidFill>
              </a:rPr>
              <a:t>NHSC_ApproachestoDropoutPrevention.pdf</a:t>
            </a:r>
            <a:r>
              <a:rPr lang="en-US" sz="1200" dirty="0">
                <a:solidFill>
                  <a:srgbClr val="2E232D"/>
                </a:solidFill>
              </a:rPr>
              <a:t>)</a:t>
            </a:r>
            <a:endParaRPr lang="en-US" sz="1200" dirty="0">
              <a:solidFill>
                <a:srgbClr val="2E232D"/>
              </a:solidFill>
              <a:latin typeface="Times" charset="0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8521700" y="6399213"/>
            <a:ext cx="519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3503249E-E2DC-4F42-BF91-B8270859B6BD}" type="slidenum">
              <a:rPr lang="en-US" sz="1800">
                <a:solidFill>
                  <a:srgbClr val="161616"/>
                </a:solidFill>
              </a:rPr>
              <a:pPr algn="r"/>
              <a:t>8</a:t>
            </a:fld>
            <a:endParaRPr lang="en-US" sz="1800">
              <a:solidFill>
                <a:srgbClr val="161616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465138" y="1145117"/>
            <a:ext cx="8042275" cy="730250"/>
          </a:xfrm>
        </p:spPr>
        <p:txBody>
          <a:bodyPr anchor="t"/>
          <a:lstStyle/>
          <a:p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Early Warning Data System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407929" cy="42164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US" dirty="0">
                <a:solidFill>
                  <a:srgbClr val="1A4454"/>
                </a:solidFill>
                <a:latin typeface="Arial" charset="0"/>
                <a:ea typeface="ＭＳ Ｐゴシック" charset="0"/>
                <a:cs typeface="Arial" charset="0"/>
              </a:rPr>
              <a:t>EWDS is a database application that</a:t>
            </a:r>
          </a:p>
          <a:p>
            <a:r>
              <a:rPr lang="en-US" sz="2200" dirty="0">
                <a:solidFill>
                  <a:srgbClr val="1A4454"/>
                </a:solidFill>
                <a:latin typeface="Arial" charset="0"/>
                <a:ea typeface="ＭＳ Ｐゴシック" charset="0"/>
                <a:cs typeface="Arial" charset="0"/>
              </a:rPr>
              <a:t>allows importing of student data,</a:t>
            </a:r>
          </a:p>
          <a:p>
            <a:r>
              <a:rPr lang="en-US" sz="2200" dirty="0">
                <a:solidFill>
                  <a:srgbClr val="1A4454"/>
                </a:solidFill>
                <a:latin typeface="Arial" charset="0"/>
                <a:ea typeface="ＭＳ Ｐゴシック" charset="0"/>
                <a:cs typeface="Arial" charset="0"/>
              </a:rPr>
              <a:t>supports multiple campuses/cohorts,</a:t>
            </a:r>
          </a:p>
          <a:p>
            <a:r>
              <a:rPr lang="en-US" sz="2200" dirty="0">
                <a:solidFill>
                  <a:srgbClr val="1A4454"/>
                </a:solidFill>
                <a:latin typeface="Arial" charset="0"/>
                <a:ea typeface="ＭＳ Ｐゴシック" charset="0"/>
                <a:cs typeface="Arial" charset="0"/>
              </a:rPr>
              <a:t>provides multiple report options,</a:t>
            </a:r>
          </a:p>
          <a:p>
            <a:r>
              <a:rPr lang="en-US" sz="2200" dirty="0">
                <a:solidFill>
                  <a:srgbClr val="1A4454"/>
                </a:solidFill>
                <a:latin typeface="Arial" charset="0"/>
                <a:ea typeface="ＭＳ Ｐゴシック" charset="0"/>
                <a:cs typeface="Arial" charset="0"/>
              </a:rPr>
              <a:t>tracks interventions, and</a:t>
            </a:r>
          </a:p>
          <a:p>
            <a:r>
              <a:rPr lang="en-US" sz="2200" dirty="0">
                <a:solidFill>
                  <a:srgbClr val="1A4454"/>
                </a:solidFill>
                <a:latin typeface="Arial" charset="0"/>
                <a:ea typeface="ＭＳ Ｐゴシック" charset="0"/>
                <a:cs typeface="Arial" charset="0"/>
              </a:rPr>
              <a:t>integrates with Microsoft Excel.</a:t>
            </a:r>
          </a:p>
          <a:p>
            <a:endParaRPr lang="en-US" sz="900" dirty="0">
              <a:solidFill>
                <a:srgbClr val="1A4454"/>
              </a:solidFill>
              <a:latin typeface="Arial" charset="0"/>
              <a:ea typeface="ＭＳ Ｐゴシック" charset="0"/>
              <a:cs typeface="Arial" charset="0"/>
            </a:endParaRPr>
          </a:p>
          <a:p>
            <a:pPr>
              <a:spcBef>
                <a:spcPts val="2275"/>
              </a:spcBef>
              <a:buFont typeface="Times" charset="0"/>
              <a:buNone/>
            </a:pPr>
            <a:r>
              <a:rPr lang="en-US" dirty="0">
                <a:solidFill>
                  <a:srgbClr val="1A4454"/>
                </a:solidFill>
                <a:latin typeface="Arial" charset="0"/>
                <a:ea typeface="ＭＳ Ｐゴシック" charset="0"/>
                <a:cs typeface="Arial" charset="0"/>
              </a:rPr>
              <a:t>This application is available for use free of charge</a:t>
            </a:r>
            <a:r>
              <a:rPr lang="en-US" dirty="0" smtClean="0">
                <a:solidFill>
                  <a:srgbClr val="1A4454"/>
                </a:solidFill>
                <a:latin typeface="Arial" charset="0"/>
                <a:ea typeface="ＭＳ Ｐゴシック" charset="0"/>
                <a:cs typeface="Arial" charset="0"/>
              </a:rPr>
              <a:t>.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  <a:p>
            <a:pPr>
              <a:buFont typeface="Times" charset="0"/>
              <a:buNone/>
            </a:pPr>
            <a:r>
              <a:rPr lang="en-US" dirty="0">
                <a:solidFill>
                  <a:srgbClr val="163845"/>
                </a:solidFill>
                <a:latin typeface="Arial"/>
                <a:ea typeface="ＭＳ Ｐゴシック" charset="0"/>
                <a:cs typeface="Arial"/>
              </a:rPr>
              <a:t>Located on the Texas Comprehensive Center </a:t>
            </a:r>
            <a:r>
              <a:rPr lang="en-US" dirty="0" smtClean="0">
                <a:solidFill>
                  <a:srgbClr val="163845"/>
                </a:solidFill>
                <a:latin typeface="Arial"/>
                <a:ea typeface="ＭＳ Ｐゴシック" charset="0"/>
                <a:cs typeface="Arial"/>
              </a:rPr>
              <a:t>website</a:t>
            </a:r>
            <a:r>
              <a:rPr lang="en-US" dirty="0">
                <a:solidFill>
                  <a:srgbClr val="163845"/>
                </a:solidFill>
                <a:latin typeface="Arial"/>
                <a:ea typeface="ＭＳ Ｐゴシック" charset="0"/>
                <a:cs typeface="Arial"/>
              </a:rPr>
              <a:t>:</a:t>
            </a:r>
          </a:p>
          <a:p>
            <a:pPr>
              <a:spcBef>
                <a:spcPts val="0"/>
              </a:spcBef>
              <a:buFont typeface="Times" charset="0"/>
              <a:buNone/>
            </a:pPr>
            <a:r>
              <a:rPr lang="en-US" sz="2800" dirty="0">
                <a:solidFill>
                  <a:srgbClr val="163845"/>
                </a:solidFill>
                <a:latin typeface="Times" charset="0"/>
                <a:ea typeface="ＭＳ Ｐゴシック" charset="0"/>
                <a:cs typeface="ＭＳ Ｐゴシック" charset="0"/>
              </a:rPr>
              <a:t>http://</a:t>
            </a:r>
            <a:r>
              <a:rPr lang="en-US" sz="2800" dirty="0" err="1">
                <a:solidFill>
                  <a:srgbClr val="163845"/>
                </a:solidFill>
                <a:latin typeface="Times" charset="0"/>
                <a:ea typeface="ＭＳ Ｐゴシック" charset="0"/>
                <a:cs typeface="ＭＳ Ｐゴシック" charset="0"/>
              </a:rPr>
              <a:t>txcc.sedl.org</a:t>
            </a:r>
            <a:r>
              <a:rPr lang="en-US" sz="2800" dirty="0">
                <a:solidFill>
                  <a:srgbClr val="163845"/>
                </a:solidFill>
                <a:latin typeface="Times" charset="0"/>
                <a:ea typeface="ＭＳ Ｐゴシック" charset="0"/>
                <a:cs typeface="ＭＳ Ｐゴシック" charset="0"/>
              </a:rPr>
              <a:t>/resources/</a:t>
            </a:r>
            <a:r>
              <a:rPr lang="en-US" sz="2800" dirty="0" err="1" smtClean="0">
                <a:solidFill>
                  <a:srgbClr val="163845"/>
                </a:solidFill>
                <a:latin typeface="Times" charset="0"/>
                <a:ea typeface="ＭＳ Ｐゴシック" charset="0"/>
                <a:cs typeface="ＭＳ Ｐゴシック" charset="0"/>
              </a:rPr>
              <a:t>ewds</a:t>
            </a:r>
            <a:r>
              <a:rPr lang="en-US" sz="2800" dirty="0" smtClean="0">
                <a:solidFill>
                  <a:srgbClr val="163845"/>
                </a:solidFill>
                <a:latin typeface="Times" charset="0"/>
                <a:ea typeface="ＭＳ Ｐゴシック" charset="0"/>
                <a:cs typeface="ＭＳ Ｐゴシック" charset="0"/>
              </a:rPr>
              <a:t>/</a:t>
            </a:r>
            <a:endParaRPr lang="en-US" sz="20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8521700" y="6399213"/>
            <a:ext cx="519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4EE5A9A3-433E-E348-81C2-B3A3AE61D61B}" type="slidenum">
              <a:rPr lang="en-US" sz="1800">
                <a:solidFill>
                  <a:srgbClr val="161616"/>
                </a:solidFill>
              </a:rPr>
              <a:pPr algn="r"/>
              <a:t>9</a:t>
            </a:fld>
            <a:endParaRPr lang="en-US" sz="1800">
              <a:solidFill>
                <a:srgbClr val="161616"/>
              </a:solidFill>
            </a:endParaRPr>
          </a:p>
        </p:txBody>
      </p:sp>
      <p:pic>
        <p:nvPicPr>
          <p:cNvPr id="7" name="Picture 6" descr="Start up screen for EWDS" title="Early Warning Data Syste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98700"/>
            <a:ext cx="32512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9693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3">
      <a:dk1>
        <a:srgbClr val="275C32"/>
      </a:dk1>
      <a:lt1>
        <a:srgbClr val="FFFFFF"/>
      </a:lt1>
      <a:dk2>
        <a:srgbClr val="1F4732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Time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Time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13306</TotalTime>
  <Words>583</Words>
  <Application>Microsoft Macintosh PowerPoint</Application>
  <PresentationFormat>On-screen Show (4:3)</PresentationFormat>
  <Paragraphs>102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Blank Presentation</vt:lpstr>
      <vt:lpstr>2_Blank Presentation</vt:lpstr>
      <vt:lpstr>PowerPoint Presentation</vt:lpstr>
      <vt:lpstr>Objective</vt:lpstr>
      <vt:lpstr> Agenda </vt:lpstr>
      <vt:lpstr>Texas High School Completion for 2012</vt:lpstr>
      <vt:lpstr>Texas High School Longitudinal Completion</vt:lpstr>
      <vt:lpstr>Let’s do the math . . .</vt:lpstr>
      <vt:lpstr>What are the research-based indicators of potential high school dropouts?</vt:lpstr>
      <vt:lpstr>Key Indicators of Potential Dropouts</vt:lpstr>
      <vt:lpstr>Early Warning Data System</vt:lpstr>
      <vt:lpstr> Generate data Review interventions Authenticate Develop the intervention</vt:lpstr>
    </vt:vector>
  </TitlesOfParts>
  <Manager/>
  <Company>Shaila Abdullah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Shaila Abdullah</dc:creator>
  <cp:keywords/>
  <dc:description/>
  <cp:lastModifiedBy>Magda Acuña</cp:lastModifiedBy>
  <cp:revision>475</cp:revision>
  <cp:lastPrinted>2013-10-04T17:38:17Z</cp:lastPrinted>
  <dcterms:created xsi:type="dcterms:W3CDTF">2011-09-16T17:45:01Z</dcterms:created>
  <dcterms:modified xsi:type="dcterms:W3CDTF">2013-11-08T15:50:54Z</dcterms:modified>
  <cp:category/>
</cp:coreProperties>
</file>