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10"/>
  </p:notesMasterIdLst>
  <p:handoutMasterIdLst>
    <p:handoutMasterId r:id="rId11"/>
  </p:handoutMasterIdLst>
  <p:sldIdLst>
    <p:sldId id="440" r:id="rId2"/>
    <p:sldId id="457" r:id="rId3"/>
    <p:sldId id="482" r:id="rId4"/>
    <p:sldId id="483" r:id="rId5"/>
    <p:sldId id="475" r:id="rId6"/>
    <p:sldId id="473" r:id="rId7"/>
    <p:sldId id="481" r:id="rId8"/>
    <p:sldId id="484" r:id="rId9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argen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1882" autoAdjust="0"/>
  </p:normalViewPr>
  <p:slideViewPr>
    <p:cSldViewPr>
      <p:cViewPr>
        <p:scale>
          <a:sx n="100" d="100"/>
          <a:sy n="100" d="100"/>
        </p:scale>
        <p:origin x="-1848" y="-360"/>
      </p:cViewPr>
      <p:guideLst>
        <p:guide orient="horz" pos="2256"/>
        <p:guide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tags" Target="tags/tag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094DEF2-EE4D-40DA-82C5-E1513CB1000F}" type="datetimeFigureOut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178D1CA-6FA5-49D9-8EBD-7B87E697F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53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9E1E2FB-1D35-46A1-A7BA-517A48F5361D}" type="datetimeFigureOut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3B5D8C7-239C-4051-83A9-DF2F563654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0D62-13A2-492F-8E75-5F5E76055019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2613AD-B834-9449-A3F6-15A740334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0D42-1C60-4FD2-A796-28B8E96BE7EC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BB0FAEE4-406A-4BE8-9A0B-18BB856BD434}" type="datetime1">
              <a:rPr lang="en-US" smtClean="0"/>
              <a:pPr algn="r" eaLnBrk="1" latinLnBrk="0" hangingPunct="1"/>
              <a:t>11/5/14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B391-9991-4B07-9D15-0C9641293F50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FB6E-1C07-4F02-9717-D03F5730E845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02B71-8991-4516-A01E-F1A9ACD28B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B857C4C-2025-4B23-B623-5C467C38C32D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A519-2A45-47A8-A012-3D9B21872C8A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2DA9-7B79-40FA-8027-0EE453942F9B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ACCD-3A9B-481F-86A6-7CC3E282797F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2613AD-B834-9449-A3F6-15A740334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E90E-E5FF-428E-A24E-13528647DD45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  <p:pic>
        <p:nvPicPr>
          <p:cNvPr id="22" name="Picture 3" descr="C:\Users\ssargen\Documents\My Box Files\CST\Logos\CC-Turnaround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638800"/>
            <a:ext cx="1828800" cy="6624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BF8CB9D-1753-47B2-A1DA-FFF9FFCE49D9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  <p:pic>
        <p:nvPicPr>
          <p:cNvPr id="23" name="Picture 3" descr="C:\Users\ssargen\Documents\My Box Files\CST\Logos\CC-Turnaround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638800"/>
            <a:ext cx="1828800" cy="662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BB0FAEE4-406A-4BE8-9A0B-18BB856BD434}" type="datetime1">
              <a:rPr lang="en-US" smtClean="0"/>
              <a:pPr algn="r" eaLnBrk="1" latinLnBrk="0" hangingPunct="1"/>
              <a:t>11/5/14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sargen\Documents\My Box Files\CST\Logos\PLE-Darden-Curry-2c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562600"/>
            <a:ext cx="2105025" cy="798188"/>
          </a:xfrm>
          <a:prstGeom prst="rect">
            <a:avLst/>
          </a:prstGeom>
          <a:noFill/>
        </p:spPr>
      </p:pic>
      <p:pic>
        <p:nvPicPr>
          <p:cNvPr id="1027" name="Picture 3" descr="C:\Users\ssargen\Documents\My Box Files\CST\Logos\ADI-logo-with-transparent-bckg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486400"/>
            <a:ext cx="1228165" cy="949036"/>
          </a:xfrm>
          <a:prstGeom prst="rect">
            <a:avLst/>
          </a:prstGeom>
          <a:noFill/>
        </p:spPr>
      </p:pic>
      <p:pic>
        <p:nvPicPr>
          <p:cNvPr id="1028" name="Picture 4" descr="C:\Users\ssargen\Documents\My Box Files\CST\Logos\NEW nirn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791200"/>
            <a:ext cx="1524000" cy="343915"/>
          </a:xfrm>
          <a:prstGeom prst="rect">
            <a:avLst/>
          </a:prstGeom>
          <a:noFill/>
        </p:spPr>
      </p:pic>
      <p:pic>
        <p:nvPicPr>
          <p:cNvPr id="2" name="Picture 2" descr="C:\Users\ssargen\Documents\My Box Files\CST\Logos\CC-Turnaround F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819400"/>
            <a:ext cx="4432300" cy="1606550"/>
          </a:xfrm>
          <a:prstGeom prst="rect">
            <a:avLst/>
          </a:prstGeom>
          <a:noFill/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1295400" y="1676400"/>
            <a:ext cx="6480174" cy="16732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16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PROMOTING EDUCATION EXCELLENCE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RURAL SCHOOLS: CONTEXT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Achievement is similar to students in urban/suburban </a:t>
            </a:r>
            <a:r>
              <a:rPr lang="en-US" sz="2800" dirty="0" smtClean="0"/>
              <a:t>areas</a:t>
            </a:r>
          </a:p>
          <a:p>
            <a:r>
              <a:rPr lang="en-US" sz="2800" dirty="0" smtClean="0"/>
              <a:t>Small central staff and added demands</a:t>
            </a:r>
          </a:p>
          <a:p>
            <a:r>
              <a:rPr lang="en-US" sz="2800" dirty="0" smtClean="0"/>
              <a:t>Limited capacity to manage efforts (i.e., small number of subject area coaches, data specialists, or curriculum directors)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RURAL SCHOOLS: STRENGTHS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Location and geographic separation from resources</a:t>
            </a:r>
          </a:p>
          <a:p>
            <a:r>
              <a:rPr lang="en-US" sz="2800" dirty="0"/>
              <a:t>Close oversight by a school board and commitment of the </a:t>
            </a:r>
            <a:r>
              <a:rPr lang="en-US" sz="2800" dirty="0" smtClean="0"/>
              <a:t>community</a:t>
            </a:r>
          </a:p>
          <a:p>
            <a:r>
              <a:rPr lang="en-US" sz="2800" dirty="0"/>
              <a:t>Teachers in rural schools exhibit high concerns for students’ lives beyond the classroom (</a:t>
            </a:r>
            <a:r>
              <a:rPr lang="en-US" sz="2800" dirty="0" err="1"/>
              <a:t>Roeser</a:t>
            </a:r>
            <a:r>
              <a:rPr lang="en-US" sz="2800" dirty="0"/>
              <a:t> &amp; </a:t>
            </a:r>
            <a:r>
              <a:rPr lang="en-US" sz="2800" dirty="0" err="1"/>
              <a:t>Midgley</a:t>
            </a:r>
            <a:r>
              <a:rPr lang="en-US" sz="2800" dirty="0"/>
              <a:t>, 1997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Success of rural schools is strongly tied to relationships with families (Barley &amp; </a:t>
            </a:r>
            <a:r>
              <a:rPr lang="en-US" sz="2800" dirty="0" err="1"/>
              <a:t>Beesley</a:t>
            </a:r>
            <a:r>
              <a:rPr lang="en-US" sz="2800" dirty="0"/>
              <a:t>, 2007</a:t>
            </a:r>
            <a:r>
              <a:rPr lang="en-US" sz="2800" dirty="0" smtClean="0"/>
              <a:t>)</a:t>
            </a:r>
            <a:endParaRPr lang="en-US" dirty="0" smtClean="0"/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Sources:</a:t>
            </a:r>
          </a:p>
          <a:p>
            <a:pPr marL="0" indent="0">
              <a:buNone/>
            </a:pPr>
            <a:r>
              <a:rPr lang="en-US" sz="1300" dirty="0"/>
              <a:t>Barley, Z. A., &amp; </a:t>
            </a:r>
            <a:r>
              <a:rPr lang="en-US" sz="1300" dirty="0" err="1"/>
              <a:t>Beesley</a:t>
            </a:r>
            <a:r>
              <a:rPr lang="en-US" sz="1300" dirty="0"/>
              <a:t>, A. D. (2007). Rural school success: What can we learn?</a:t>
            </a:r>
            <a:r>
              <a:rPr lang="en-US" sz="1300" i="1" dirty="0"/>
              <a:t> Journal of Research in Rural Education</a:t>
            </a:r>
            <a:r>
              <a:rPr lang="en-US" sz="1300" dirty="0"/>
              <a:t>, </a:t>
            </a:r>
            <a:r>
              <a:rPr lang="en-US" sz="1300" i="1" dirty="0"/>
              <a:t>22</a:t>
            </a:r>
            <a:r>
              <a:rPr lang="en-US" sz="1300" dirty="0"/>
              <a:t>, 1–16</a:t>
            </a:r>
            <a:r>
              <a:rPr lang="en-US" sz="1300" dirty="0" smtClean="0"/>
              <a:t>.</a:t>
            </a:r>
          </a:p>
          <a:p>
            <a:pPr marL="0" indent="0">
              <a:buNone/>
            </a:pPr>
            <a:r>
              <a:rPr lang="en-US" sz="1300" dirty="0" err="1"/>
              <a:t>Roeser</a:t>
            </a:r>
            <a:r>
              <a:rPr lang="en-US" sz="1300" dirty="0"/>
              <a:t>, R., &amp; </a:t>
            </a:r>
            <a:r>
              <a:rPr lang="en-US" sz="1300" dirty="0" err="1"/>
              <a:t>Midgley</a:t>
            </a:r>
            <a:r>
              <a:rPr lang="en-US" sz="1300" dirty="0"/>
              <a:t>, C. (1997). Teachers' views of issues involving students' mental health.</a:t>
            </a:r>
            <a:r>
              <a:rPr lang="en-US" sz="1300" i="1" dirty="0"/>
              <a:t> Elementary School Journal</a:t>
            </a:r>
            <a:r>
              <a:rPr lang="en-US" sz="1300" dirty="0"/>
              <a:t>, 98, 115-133.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20603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RURAL SCHOOLS: STRENGTHS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Small </a:t>
            </a:r>
            <a:r>
              <a:rPr lang="en-US" sz="2800" dirty="0" smtClean="0"/>
              <a:t>size </a:t>
            </a:r>
            <a:r>
              <a:rPr lang="en-US" sz="2800" dirty="0" smtClean="0"/>
              <a:t>vs. </a:t>
            </a:r>
            <a:r>
              <a:rPr lang="en-US" sz="2800" dirty="0" smtClean="0"/>
              <a:t>strength </a:t>
            </a:r>
            <a:r>
              <a:rPr lang="en-US" sz="2800" dirty="0" smtClean="0"/>
              <a:t>of the </a:t>
            </a:r>
            <a:r>
              <a:rPr lang="en-US" sz="2800" dirty="0" smtClean="0"/>
              <a:t>relationships (quality </a:t>
            </a:r>
            <a:r>
              <a:rPr lang="en-US" sz="2800" dirty="0" smtClean="0"/>
              <a:t>of </a:t>
            </a:r>
            <a:r>
              <a:rPr lang="en-US" sz="2800" dirty="0" smtClean="0"/>
              <a:t>interaction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Centrality vs. </a:t>
            </a:r>
            <a:r>
              <a:rPr lang="en-US" sz="2800" dirty="0" smtClean="0"/>
              <a:t>remoteness</a:t>
            </a:r>
            <a:endParaRPr lang="en-US" sz="2800" dirty="0" smtClean="0"/>
          </a:p>
          <a:p>
            <a:r>
              <a:rPr lang="en-US" sz="2800" dirty="0" smtClean="0"/>
              <a:t>High </a:t>
            </a:r>
            <a:r>
              <a:rPr lang="en-US" sz="2800" dirty="0" smtClean="0"/>
              <a:t>teacher turnover</a:t>
            </a:r>
            <a:endParaRPr lang="en-US" sz="2800" dirty="0" smtClean="0"/>
          </a:p>
          <a:p>
            <a:r>
              <a:rPr lang="en-US" sz="2800" dirty="0" smtClean="0"/>
              <a:t>Consolidations and </a:t>
            </a:r>
            <a:r>
              <a:rPr lang="en-US" sz="2800" dirty="0" smtClean="0"/>
              <a:t>school closures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FACTORS: ACADEMIC SUCCESS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RURAL SCHOOLS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QUALITY OF TEACHING</a:t>
            </a:r>
          </a:p>
          <a:p>
            <a:r>
              <a:rPr lang="en-US" sz="2800" dirty="0" smtClean="0"/>
              <a:t>SOCIAL OR LEARNING ENVIRONMENT</a:t>
            </a:r>
          </a:p>
          <a:p>
            <a:r>
              <a:rPr lang="en-US" sz="2800" dirty="0" smtClean="0"/>
              <a:t>STUDENT MOTIVATION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RURAL SCHOOLS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FILLING THE VOID</a:t>
            </a:r>
          </a:p>
          <a:p>
            <a:pPr marL="636588" lvl="1" indent="-344488"/>
            <a:r>
              <a:rPr lang="en-US" sz="2800" dirty="0" smtClean="0"/>
              <a:t>School </a:t>
            </a:r>
            <a:r>
              <a:rPr lang="en-US" sz="2800" dirty="0"/>
              <a:t>a</a:t>
            </a:r>
            <a:r>
              <a:rPr lang="en-US" sz="2800" dirty="0" smtClean="0"/>
              <a:t>ctivities</a:t>
            </a:r>
            <a:endParaRPr lang="en-US" sz="2800" dirty="0" smtClean="0"/>
          </a:p>
          <a:p>
            <a:pPr marL="974725" lvl="2" indent="-339725"/>
            <a:r>
              <a:rPr lang="en-US" sz="2800" dirty="0" smtClean="0"/>
              <a:t>School </a:t>
            </a:r>
            <a:r>
              <a:rPr lang="en-US" sz="2800" dirty="0"/>
              <a:t>i</a:t>
            </a:r>
            <a:r>
              <a:rPr lang="en-US" sz="2800" dirty="0" smtClean="0"/>
              <a:t>nteractions</a:t>
            </a:r>
            <a:endParaRPr lang="en-US" sz="2800" dirty="0" smtClean="0"/>
          </a:p>
          <a:p>
            <a:pPr marL="636588" lvl="1" indent="-344488"/>
            <a:r>
              <a:rPr lang="en-US" sz="2800" dirty="0" smtClean="0"/>
              <a:t>Staff </a:t>
            </a:r>
            <a:r>
              <a:rPr lang="en-US" sz="2800" dirty="0"/>
              <a:t>a</a:t>
            </a:r>
            <a:r>
              <a:rPr lang="en-US" sz="2800" dirty="0" smtClean="0"/>
              <a:t>ccessibility</a:t>
            </a:r>
            <a:endParaRPr lang="en-US" sz="2800" dirty="0" smtClean="0"/>
          </a:p>
          <a:p>
            <a:pPr marL="974725" lvl="2" indent="-339725" defTabSz="1028700"/>
            <a:r>
              <a:rPr lang="en-US" sz="2800" dirty="0" smtClean="0"/>
              <a:t>“Inspired” </a:t>
            </a:r>
            <a:r>
              <a:rPr lang="en-US" sz="2800" dirty="0" smtClean="0"/>
              <a:t>teaching</a:t>
            </a:r>
            <a:endParaRPr lang="en-US" sz="2800" dirty="0" smtClean="0"/>
          </a:p>
          <a:p>
            <a:pPr marL="974725" lvl="2" indent="-339725" defTabSz="1028700"/>
            <a:r>
              <a:rPr lang="en-US" sz="2800" dirty="0" smtClean="0"/>
              <a:t>School’s </a:t>
            </a:r>
            <a:r>
              <a:rPr lang="en-US" sz="2800" dirty="0" smtClean="0"/>
              <a:t>influence </a:t>
            </a:r>
            <a:r>
              <a:rPr lang="en-US" sz="2800" dirty="0" smtClean="0"/>
              <a:t>on </a:t>
            </a:r>
            <a:r>
              <a:rPr lang="en-US" sz="2800" dirty="0" smtClean="0"/>
              <a:t>family </a:t>
            </a:r>
            <a:r>
              <a:rPr lang="en-US" sz="2800" dirty="0" smtClean="0"/>
              <a:t>and </a:t>
            </a:r>
            <a:r>
              <a:rPr lang="en-US" sz="2800" dirty="0" smtClean="0"/>
              <a:t>community</a:t>
            </a:r>
            <a:endParaRPr lang="en-US" sz="2800" dirty="0" smtClean="0"/>
          </a:p>
          <a:p>
            <a:pPr lvl="2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" y="228600"/>
            <a:ext cx="9296400" cy="758952"/>
          </a:xfrm>
        </p:spPr>
        <p:txBody>
          <a:bodyPr>
            <a:noAutofit/>
          </a:bodyPr>
          <a:lstStyle/>
          <a:p>
            <a:r>
              <a:rPr lang="en-US" sz="3500" dirty="0" smtClean="0"/>
              <a:t>ACTIONS TO SUPPORT RURAL SCHOOLS</a:t>
            </a:r>
            <a:endParaRPr lang="en-US" sz="3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Focus on Effective Instructional Practices</a:t>
            </a:r>
          </a:p>
          <a:p>
            <a:pPr marL="636588" lvl="1" indent="-344488"/>
            <a:r>
              <a:rPr lang="en-US" sz="2800" dirty="0" smtClean="0"/>
              <a:t>Support effective professional development efforts (specifically those efforts that target instructional planning, classroom management, and delivery)</a:t>
            </a:r>
          </a:p>
          <a:p>
            <a:r>
              <a:rPr lang="en-US" sz="2800" dirty="0" smtClean="0"/>
              <a:t>Promote Academic Support</a:t>
            </a:r>
          </a:p>
          <a:p>
            <a:pPr marL="573088" lvl="1" indent="-319088"/>
            <a:r>
              <a:rPr lang="en-US" sz="2800" dirty="0" smtClean="0"/>
              <a:t>Promote distance technologies and support their use as a means to provide engaging learning opportunities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" y="228600"/>
            <a:ext cx="9296400" cy="758952"/>
          </a:xfrm>
        </p:spPr>
        <p:txBody>
          <a:bodyPr>
            <a:noAutofit/>
          </a:bodyPr>
          <a:lstStyle/>
          <a:p>
            <a:r>
              <a:rPr lang="en-US" sz="3500" dirty="0" smtClean="0"/>
              <a:t>ACTIONS TO SUPPORT RURAL SCHOOLS</a:t>
            </a:r>
            <a:endParaRPr lang="en-US" sz="3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Promote “Community in Schools”</a:t>
            </a:r>
          </a:p>
          <a:p>
            <a:pPr marL="636588" lvl="1" indent="-344488"/>
            <a:r>
              <a:rPr lang="en-US" sz="2800" dirty="0" smtClean="0"/>
              <a:t>Support </a:t>
            </a:r>
            <a:r>
              <a:rPr lang="en-US" sz="2800" dirty="0"/>
              <a:t>the development of </a:t>
            </a:r>
            <a:r>
              <a:rPr lang="en-US" sz="2800" dirty="0" smtClean="0"/>
              <a:t>high-quality afterschool </a:t>
            </a:r>
            <a:r>
              <a:rPr lang="en-US" sz="2800" dirty="0"/>
              <a:t>programs</a:t>
            </a:r>
          </a:p>
          <a:p>
            <a:pPr marL="636588" lvl="1" indent="-344488"/>
            <a:r>
              <a:rPr lang="en-US" sz="2800" dirty="0"/>
              <a:t>Promote effective preschool </a:t>
            </a:r>
            <a:r>
              <a:rPr lang="en-US" sz="2800" dirty="0" smtClean="0"/>
              <a:t>programs</a:t>
            </a:r>
            <a:endParaRPr lang="en-US" sz="2800" dirty="0"/>
          </a:p>
          <a:p>
            <a:pPr marL="636588" lvl="1" indent="-344488"/>
            <a:r>
              <a:rPr lang="en-US" sz="2800" dirty="0"/>
              <a:t>Assist in </a:t>
            </a:r>
            <a:r>
              <a:rPr lang="en-US" sz="2800" dirty="0" smtClean="0"/>
              <a:t>redefining </a:t>
            </a:r>
            <a:r>
              <a:rPr lang="en-US" sz="2800" dirty="0"/>
              <a:t>community and family engagement (including rigorously evaluating </a:t>
            </a:r>
            <a:r>
              <a:rPr lang="en-US" sz="2800" dirty="0" smtClean="0"/>
              <a:t>parent </a:t>
            </a:r>
            <a:r>
              <a:rPr lang="en-US" sz="2800" dirty="0"/>
              <a:t>p</a:t>
            </a:r>
            <a:r>
              <a:rPr lang="en-US" sz="2800" dirty="0" smtClean="0"/>
              <a:t>rograms</a:t>
            </a:r>
            <a:r>
              <a:rPr lang="en-US" sz="2800" dirty="0" smtClean="0"/>
              <a:t>)</a:t>
            </a:r>
            <a:endParaRPr lang="en-US" sz="2800" dirty="0"/>
          </a:p>
          <a:p>
            <a:pPr marL="636588" lvl="1" indent="-344488"/>
            <a:r>
              <a:rPr lang="en-US" sz="2800" dirty="0"/>
              <a:t>Promote and employ programs for K-12 </a:t>
            </a:r>
            <a:r>
              <a:rPr lang="en-US" sz="2800" dirty="0" smtClean="0"/>
              <a:t>parents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283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3.2.117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16653</TotalTime>
  <Words>304</Words>
  <Application>Microsoft Macintosh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PROMOTING EDUCATION EXCELLENCE</vt:lpstr>
      <vt:lpstr>RURAL SCHOOLS: CONTEXT</vt:lpstr>
      <vt:lpstr>RURAL SCHOOLS: STRENGTHS</vt:lpstr>
      <vt:lpstr>RURAL SCHOOLS: STRENGTHS</vt:lpstr>
      <vt:lpstr>FACTORS: ACADEMIC SUCCESS</vt:lpstr>
      <vt:lpstr> RURAL SCHOOLS</vt:lpstr>
      <vt:lpstr>ACTIONS TO SUPPORT RURAL SCHOOLS</vt:lpstr>
      <vt:lpstr>ACTIONS TO SUPPORT RURAL SCHOOLS</vt:lpstr>
    </vt:vector>
  </TitlesOfParts>
  <Company>WestEd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ssargen</dc:creator>
  <cp:lastModifiedBy>John Spence</cp:lastModifiedBy>
  <cp:revision>174</cp:revision>
  <dcterms:created xsi:type="dcterms:W3CDTF">2014-11-03T17:03:57Z</dcterms:created>
  <dcterms:modified xsi:type="dcterms:W3CDTF">2014-11-05T20:55:59Z</dcterms:modified>
</cp:coreProperties>
</file>