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9" r:id="rId4"/>
    <p:sldId id="290" r:id="rId5"/>
    <p:sldId id="293" r:id="rId6"/>
    <p:sldId id="292" r:id="rId7"/>
    <p:sldId id="295" r:id="rId8"/>
    <p:sldId id="294" r:id="rId9"/>
    <p:sldId id="297" r:id="rId10"/>
    <p:sldId id="296" r:id="rId11"/>
    <p:sldId id="298" r:id="rId12"/>
    <p:sldId id="299" r:id="rId13"/>
    <p:sldId id="300" r:id="rId14"/>
    <p:sldId id="287" r:id="rId15"/>
    <p:sldId id="301" r:id="rId16"/>
    <p:sldId id="302" r:id="rId17"/>
    <p:sldId id="303" r:id="rId18"/>
    <p:sldId id="288" r:id="rId19"/>
    <p:sldId id="304" r:id="rId20"/>
    <p:sldId id="305" r:id="rId21"/>
    <p:sldId id="307" r:id="rId22"/>
    <p:sldId id="306" r:id="rId23"/>
    <p:sldId id="308" r:id="rId24"/>
    <p:sldId id="285" r:id="rId25"/>
    <p:sldId id="30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ice Trirogoff" initials="" lastIdx="10" clrIdx="0"/>
  <p:cmAuthor id="1" name="John Spence" initials="J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768"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AADE7DA5-BBF9-49C9-812D-EECA62AA6012}" type="datetimeFigureOut">
              <a:rPr lang="en-US" smtClean="0"/>
              <a:t>11/5/14</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E61CDBF-DDD6-4AFC-B1C3-14DC9C9BCA5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DE7DA5-BBF9-49C9-812D-EECA62AA6012}" type="datetimeFigureOut">
              <a:rPr lang="en-US" smtClean="0"/>
              <a:t>11/5/14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1CDBF-DDD6-4AFC-B1C3-14DC9C9BCA5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DE7DA5-BBF9-49C9-812D-EECA62AA6012}" type="datetimeFigureOut">
              <a:rPr lang="en-US" smtClean="0"/>
              <a:t>11/5/14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61CDBF-DDD6-4AFC-B1C3-14DC9C9BCA5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AADE7DA5-BBF9-49C9-812D-EECA62AA6012}" type="datetimeFigureOut">
              <a:rPr lang="en-US" smtClean="0"/>
              <a:t>11/5/14</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lang="en-US" dirty="0"/>
          </a:p>
        </p:txBody>
      </p:sp>
      <p:sp>
        <p:nvSpPr>
          <p:cNvPr id="6" name="Slide Number Placeholder 5"/>
          <p:cNvSpPr>
            <a:spLocks noGrp="1"/>
          </p:cNvSpPr>
          <p:nvPr>
            <p:ph type="sldNum" sz="quarter" idx="12"/>
          </p:nvPr>
        </p:nvSpPr>
        <p:spPr/>
        <p:txBody>
          <a:bodyPr/>
          <a:lstStyle/>
          <a:p>
            <a:fld id="{6E61CDBF-DDD6-4AFC-B1C3-14DC9C9BCA5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AADE7DA5-BBF9-49C9-812D-EECA62AA6012}" type="datetimeFigureOut">
              <a:rPr lang="en-US" smtClean="0"/>
              <a:t>11/5/14</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lang="en-US" dirty="0"/>
          </a:p>
        </p:txBody>
      </p:sp>
      <p:sp>
        <p:nvSpPr>
          <p:cNvPr id="6" name="Slide Number Placeholder 5"/>
          <p:cNvSpPr>
            <a:spLocks noGrp="1"/>
          </p:cNvSpPr>
          <p:nvPr>
            <p:ph type="sldNum" sz="quarter" idx="12"/>
          </p:nvPr>
        </p:nvSpPr>
        <p:spPr>
          <a:xfrm>
            <a:off x="8451056" y="809624"/>
            <a:ext cx="502920" cy="300831"/>
          </a:xfrm>
        </p:spPr>
        <p:txBody>
          <a:bodyPr/>
          <a:lstStyle/>
          <a:p>
            <a:fld id="{6E61CDBF-DDD6-4AFC-B1C3-14DC9C9BCA50}" type="slidenum">
              <a:rPr lang="en-US" smtClean="0"/>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AADE7DA5-BBF9-49C9-812D-EECA62AA6012}" type="datetimeFigureOut">
              <a:rPr lang="en-US" smtClean="0"/>
              <a:t>11/5/14</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lang="en-US" dirty="0"/>
          </a:p>
        </p:txBody>
      </p:sp>
      <p:sp>
        <p:nvSpPr>
          <p:cNvPr id="7" name="Slide Number Placeholder 6"/>
          <p:cNvSpPr>
            <a:spLocks noGrp="1"/>
          </p:cNvSpPr>
          <p:nvPr>
            <p:ph type="sldNum" sz="quarter" idx="12"/>
          </p:nvPr>
        </p:nvSpPr>
        <p:spPr>
          <a:xfrm>
            <a:off x="7589520" y="6480969"/>
            <a:ext cx="502920" cy="301752"/>
          </a:xfrm>
        </p:spPr>
        <p:txBody>
          <a:bodyPr/>
          <a:lstStyle/>
          <a:p>
            <a:fld id="{6E61CDBF-DDD6-4AFC-B1C3-14DC9C9BCA5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AADE7DA5-BBF9-49C9-812D-EECA62AA6012}" type="datetimeFigureOut">
              <a:rPr lang="en-US" smtClean="0"/>
              <a:t>11/5/14</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E61CDBF-DDD6-4AFC-B1C3-14DC9C9BCA5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DE7DA5-BBF9-49C9-812D-EECA62AA6012}" type="datetimeFigureOut">
              <a:rPr lang="en-US" smtClean="0"/>
              <a:t>11/5/14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61CDBF-DDD6-4AFC-B1C3-14DC9C9BCA5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AADE7DA5-BBF9-49C9-812D-EECA62AA6012}" type="datetimeFigureOut">
              <a:rPr lang="en-US" smtClean="0"/>
              <a:t>11/5/14</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lang="en-US" dirty="0"/>
          </a:p>
        </p:txBody>
      </p:sp>
      <p:sp>
        <p:nvSpPr>
          <p:cNvPr id="4" name="Slide Number Placeholder 3"/>
          <p:cNvSpPr>
            <a:spLocks noGrp="1"/>
          </p:cNvSpPr>
          <p:nvPr>
            <p:ph type="sldNum" sz="quarter" idx="12"/>
          </p:nvPr>
        </p:nvSpPr>
        <p:spPr>
          <a:xfrm>
            <a:off x="7589520" y="6480969"/>
            <a:ext cx="502920" cy="301752"/>
          </a:xfrm>
        </p:spPr>
        <p:txBody>
          <a:bodyPr/>
          <a:lstStyle/>
          <a:p>
            <a:fld id="{6E61CDBF-DDD6-4AFC-B1C3-14DC9C9BCA5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AADE7DA5-BBF9-49C9-812D-EECA62AA6012}" type="datetimeFigureOut">
              <a:rPr lang="en-US" smtClean="0"/>
              <a:t>11/5/14</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E61CDBF-DDD6-4AFC-B1C3-14DC9C9BCA5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AADE7DA5-BBF9-49C9-812D-EECA62AA6012}" type="datetimeFigureOut">
              <a:rPr lang="en-US" smtClean="0"/>
              <a:t>11/5/14</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E61CDBF-DDD6-4AFC-B1C3-14DC9C9BCA5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ADE7DA5-BBF9-49C9-812D-EECA62AA6012}" type="datetimeFigureOut">
              <a:rPr lang="en-US" smtClean="0"/>
              <a:t>11/5/14</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E61CDBF-DDD6-4AFC-B1C3-14DC9C9BCA50}"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illig@rmcres.com" TargetMode="External"/><Relationship Id="rId3" Type="http://schemas.openxmlformats.org/officeDocument/2006/relationships/hyperlink" Target="http://nces.ed.gov/programs/coe/indicator_tla.as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Mind the Gap: </a:t>
            </a:r>
            <a:endParaRPr lang="en-US" dirty="0"/>
          </a:p>
        </p:txBody>
      </p:sp>
      <p:sp>
        <p:nvSpPr>
          <p:cNvPr id="3" name="Subtitle 2"/>
          <p:cNvSpPr>
            <a:spLocks noGrp="1"/>
          </p:cNvSpPr>
          <p:nvPr>
            <p:ph type="subTitle" idx="1"/>
          </p:nvPr>
        </p:nvSpPr>
        <p:spPr>
          <a:xfrm>
            <a:off x="540544" y="2250280"/>
            <a:ext cx="8374856" cy="2931320"/>
          </a:xfrm>
        </p:spPr>
        <p:txBody>
          <a:bodyPr>
            <a:normAutofit/>
          </a:bodyPr>
          <a:lstStyle/>
          <a:p>
            <a:r>
              <a:rPr lang="en-US" b="1" dirty="0" smtClean="0"/>
              <a:t>Closing the Achievement Gap </a:t>
            </a:r>
          </a:p>
          <a:p>
            <a:r>
              <a:rPr lang="en-US" b="1" dirty="0" smtClean="0"/>
              <a:t>in Rural Districts</a:t>
            </a:r>
          </a:p>
          <a:p>
            <a:endParaRPr lang="en-US" b="1" dirty="0"/>
          </a:p>
          <a:p>
            <a:r>
              <a:rPr lang="en-US" sz="2400" dirty="0" smtClean="0"/>
              <a:t>Shelley H. Billig, Ph.D.</a:t>
            </a:r>
          </a:p>
          <a:p>
            <a:r>
              <a:rPr lang="en-US" sz="2400" dirty="0" smtClean="0"/>
              <a:t>RMC Research Corporation</a:t>
            </a:r>
          </a:p>
          <a:p>
            <a:r>
              <a:rPr lang="en-US" sz="2400" dirty="0" smtClean="0"/>
              <a:t>November 2014</a:t>
            </a:r>
            <a:endParaRPr lang="en-US" sz="2400" dirty="0"/>
          </a:p>
        </p:txBody>
      </p:sp>
    </p:spTree>
    <p:extLst>
      <p:ext uri="{BB962C8B-B14F-4D97-AF65-F5344CB8AC3E}">
        <p14:creationId xmlns:p14="http://schemas.microsoft.com/office/powerpoint/2010/main" val="2314271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e 5a.  Percentage distribution of 4th-grade public school students across National Assessment of Educational Progress (NAEP) reading achievement levels, by locale: 201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44811"/>
            <a:ext cx="8512124" cy="40386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452509" y="457200"/>
            <a:ext cx="8229600" cy="1399032"/>
          </a:xfrm>
        </p:spPr>
        <p:txBody>
          <a:bodyPr>
            <a:normAutofit fontScale="90000"/>
          </a:bodyPr>
          <a:lstStyle/>
          <a:p>
            <a:pPr lvl="0"/>
            <a:r>
              <a:rPr lang="en-US" altLang="en-US" sz="4400" dirty="0" smtClean="0">
                <a:ln>
                  <a:noFill/>
                </a:ln>
                <a:solidFill>
                  <a:schemeClr val="tx1"/>
                </a:solidFill>
                <a:effectLst/>
                <a:latin typeface="Arial" pitchFamily="34" charset="0"/>
                <a:cs typeface="Arial" pitchFamily="34" charset="0"/>
              </a:rPr>
              <a:t>2011 NAEP reading achievement 4</a:t>
            </a:r>
            <a:r>
              <a:rPr lang="en-US" altLang="en-US" sz="4400" baseline="30000" dirty="0" smtClean="0">
                <a:ln>
                  <a:noFill/>
                </a:ln>
                <a:solidFill>
                  <a:schemeClr val="tx1"/>
                </a:solidFill>
                <a:effectLst/>
                <a:latin typeface="Arial" pitchFamily="34" charset="0"/>
                <a:cs typeface="Arial" pitchFamily="34" charset="0"/>
              </a:rPr>
              <a:t>th</a:t>
            </a:r>
            <a:r>
              <a:rPr lang="en-US" altLang="en-US" sz="4400" dirty="0" smtClean="0">
                <a:ln>
                  <a:noFill/>
                </a:ln>
                <a:solidFill>
                  <a:schemeClr val="tx1"/>
                </a:solidFill>
                <a:effectLst/>
                <a:latin typeface="Arial" pitchFamily="34" charset="0"/>
                <a:cs typeface="Arial" pitchFamily="34" charset="0"/>
              </a:rPr>
              <a:t>  grade </a:t>
            </a:r>
            <a:r>
              <a:rPr lang="en-US" altLang="en-US" sz="2700" dirty="0" smtClean="0">
                <a:ln>
                  <a:noFill/>
                </a:ln>
                <a:solidFill>
                  <a:schemeClr val="tx1"/>
                </a:solidFill>
                <a:effectLst/>
                <a:latin typeface="Arial" pitchFamily="34" charset="0"/>
                <a:cs typeface="Arial" pitchFamily="34" charset="0"/>
              </a:rPr>
              <a:t>(NCES, 2013)</a:t>
            </a:r>
            <a:r>
              <a:rPr lang="en-US" altLang="en-US" sz="4400" dirty="0">
                <a:ln>
                  <a:noFill/>
                </a:ln>
                <a:solidFill>
                  <a:schemeClr val="tx1"/>
                </a:solidFill>
                <a:effectLst/>
                <a:latin typeface="Arial" pitchFamily="34" charset="0"/>
                <a:cs typeface="Arial" pitchFamily="34" charset="0"/>
              </a:rPr>
              <a:t/>
            </a:r>
            <a:br>
              <a:rPr lang="en-US" altLang="en-US" sz="4400" dirty="0">
                <a:ln>
                  <a:noFill/>
                </a:ln>
                <a:solidFill>
                  <a:schemeClr val="tx1"/>
                </a:solidFill>
                <a:effectLst/>
                <a:latin typeface="Arial" pitchFamily="34" charset="0"/>
                <a:cs typeface="Arial" pitchFamily="34" charset="0"/>
              </a:rPr>
            </a:br>
            <a:endParaRPr lang="en-US" dirty="0"/>
          </a:p>
        </p:txBody>
      </p:sp>
    </p:spTree>
    <p:extLst>
      <p:ext uri="{BB962C8B-B14F-4D97-AF65-F5344CB8AC3E}">
        <p14:creationId xmlns:p14="http://schemas.microsoft.com/office/powerpoint/2010/main" val="705865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000" dirty="0">
                <a:ln>
                  <a:noFill/>
                </a:ln>
                <a:solidFill>
                  <a:schemeClr val="tx1"/>
                </a:solidFill>
                <a:effectLst/>
                <a:latin typeface="Arial" pitchFamily="34" charset="0"/>
                <a:cs typeface="Arial" pitchFamily="34" charset="0"/>
              </a:rPr>
              <a:t>2011 NAEP reading </a:t>
            </a:r>
            <a:r>
              <a:rPr lang="en-US" altLang="en-US" sz="4000" dirty="0" smtClean="0">
                <a:ln>
                  <a:noFill/>
                </a:ln>
                <a:solidFill>
                  <a:schemeClr val="tx1"/>
                </a:solidFill>
                <a:effectLst/>
                <a:latin typeface="Arial" pitchFamily="34" charset="0"/>
                <a:cs typeface="Arial" pitchFamily="34" charset="0"/>
              </a:rPr>
              <a:t>achievement</a:t>
            </a:r>
            <a:br>
              <a:rPr lang="en-US" altLang="en-US" sz="4000" dirty="0" smtClean="0">
                <a:ln>
                  <a:noFill/>
                </a:ln>
                <a:solidFill>
                  <a:schemeClr val="tx1"/>
                </a:solidFill>
                <a:effectLst/>
                <a:latin typeface="Arial" pitchFamily="34" charset="0"/>
                <a:cs typeface="Arial" pitchFamily="34" charset="0"/>
              </a:rPr>
            </a:br>
            <a:r>
              <a:rPr lang="en-US" altLang="en-US" sz="4000" dirty="0" smtClean="0">
                <a:ln>
                  <a:noFill/>
                </a:ln>
                <a:solidFill>
                  <a:schemeClr val="tx1"/>
                </a:solidFill>
                <a:effectLst/>
                <a:latin typeface="Arial" pitchFamily="34" charset="0"/>
                <a:cs typeface="Arial" pitchFamily="34" charset="0"/>
              </a:rPr>
              <a:t>8</a:t>
            </a:r>
            <a:r>
              <a:rPr lang="en-US" altLang="en-US" sz="4000" baseline="30000" dirty="0" smtClean="0">
                <a:ln>
                  <a:noFill/>
                </a:ln>
                <a:solidFill>
                  <a:schemeClr val="tx1"/>
                </a:solidFill>
                <a:effectLst/>
                <a:latin typeface="Arial" pitchFamily="34" charset="0"/>
                <a:cs typeface="Arial" pitchFamily="34" charset="0"/>
              </a:rPr>
              <a:t>th</a:t>
            </a:r>
            <a:r>
              <a:rPr lang="en-US" altLang="en-US" sz="4000" dirty="0" smtClean="0">
                <a:ln>
                  <a:noFill/>
                </a:ln>
                <a:solidFill>
                  <a:schemeClr val="tx1"/>
                </a:solidFill>
                <a:effectLst/>
                <a:latin typeface="Arial" pitchFamily="34" charset="0"/>
                <a:cs typeface="Arial" pitchFamily="34" charset="0"/>
              </a:rPr>
              <a:t>  </a:t>
            </a:r>
            <a:r>
              <a:rPr lang="en-US" altLang="en-US" sz="4000" dirty="0">
                <a:ln>
                  <a:noFill/>
                </a:ln>
                <a:solidFill>
                  <a:schemeClr val="tx1"/>
                </a:solidFill>
                <a:effectLst/>
                <a:latin typeface="Arial" pitchFamily="34" charset="0"/>
                <a:cs typeface="Arial" pitchFamily="34" charset="0"/>
              </a:rPr>
              <a:t>grade </a:t>
            </a:r>
            <a:r>
              <a:rPr lang="en-US" altLang="en-US" sz="2400" dirty="0">
                <a:ln>
                  <a:noFill/>
                </a:ln>
                <a:solidFill>
                  <a:schemeClr val="tx1"/>
                </a:solidFill>
                <a:effectLst/>
                <a:latin typeface="Arial" pitchFamily="34" charset="0"/>
                <a:cs typeface="Arial" pitchFamily="34" charset="0"/>
              </a:rPr>
              <a:t>(NCES, 2013)</a:t>
            </a:r>
            <a:r>
              <a:rPr lang="en-US" altLang="en-US" sz="4000" dirty="0">
                <a:ln>
                  <a:noFill/>
                </a:ln>
                <a:solidFill>
                  <a:schemeClr val="tx1"/>
                </a:solidFill>
                <a:effectLst/>
                <a:latin typeface="Arial" pitchFamily="34" charset="0"/>
                <a:cs typeface="Arial" pitchFamily="34" charset="0"/>
              </a:rPr>
              <a:t/>
            </a:r>
            <a:br>
              <a:rPr lang="en-US" altLang="en-US" sz="4000" dirty="0">
                <a:ln>
                  <a:noFill/>
                </a:ln>
                <a:solidFill>
                  <a:schemeClr val="tx1"/>
                </a:solidFill>
                <a:effectLst/>
                <a:latin typeface="Arial" pitchFamily="34" charset="0"/>
                <a:cs typeface="Arial" pitchFamily="34" charset="0"/>
              </a:rPr>
            </a:br>
            <a:endParaRPr lang="en-US" dirty="0"/>
          </a:p>
        </p:txBody>
      </p:sp>
      <p:pic>
        <p:nvPicPr>
          <p:cNvPr id="9218" name="Picture 2" descr="Figure 5b.  Percentage distribution of 8th-grade public school students across National Assessment of Educational Progress (NAEP) reading achievement levels, by locale: 201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67084"/>
            <a:ext cx="8991600" cy="421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84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2011 NAEP Math </a:t>
            </a:r>
            <a:r>
              <a:rPr lang="en-US" dirty="0"/>
              <a:t>A</a:t>
            </a:r>
            <a:r>
              <a:rPr lang="en-US" dirty="0" smtClean="0"/>
              <a:t>chievement 4</a:t>
            </a:r>
            <a:r>
              <a:rPr lang="en-US" baseline="30000" dirty="0" smtClean="0"/>
              <a:t>th</a:t>
            </a:r>
            <a:r>
              <a:rPr lang="en-US" dirty="0" smtClean="0"/>
              <a:t> grade </a:t>
            </a:r>
            <a:r>
              <a:rPr lang="en-US" sz="2800" dirty="0" smtClean="0"/>
              <a:t>(NCES, 2013)</a:t>
            </a:r>
            <a:endParaRPr lang="en-US" sz="2800" dirty="0"/>
          </a:p>
        </p:txBody>
      </p:sp>
      <p:pic>
        <p:nvPicPr>
          <p:cNvPr id="10242" name="Picture 2" descr="Figure 6a.  Percentage distribution of 4th-grade public school students across National Assessment of Educational Progress (NAEP) mathematics achievement levels, by locale: 201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0752"/>
            <a:ext cx="9186964" cy="430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03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2011 NAEP Math </a:t>
            </a:r>
            <a:r>
              <a:rPr lang="en-US" dirty="0"/>
              <a:t>A</a:t>
            </a:r>
            <a:r>
              <a:rPr lang="en-US" dirty="0" smtClean="0"/>
              <a:t>chievement 8</a:t>
            </a:r>
            <a:r>
              <a:rPr lang="en-US" baseline="30000" dirty="0" smtClean="0"/>
              <a:t>th</a:t>
            </a:r>
            <a:r>
              <a:rPr lang="en-US" dirty="0" smtClean="0"/>
              <a:t> grade </a:t>
            </a:r>
            <a:r>
              <a:rPr lang="en-US" sz="3100" dirty="0" smtClean="0"/>
              <a:t>(NCES, 2013)</a:t>
            </a:r>
            <a:endParaRPr lang="en-US" sz="3100" dirty="0"/>
          </a:p>
        </p:txBody>
      </p:sp>
      <p:pic>
        <p:nvPicPr>
          <p:cNvPr id="11266" name="Picture 2" descr="Figure 6b. Percentage distribution of 8th-grade public school students across National Assessment of Educational Progress (NAEP) mathematics achievement levels, by locale: 201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7" y="2057400"/>
            <a:ext cx="910601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64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Facts</a:t>
            </a:r>
            <a:endParaRPr lang="en-US" dirty="0"/>
          </a:p>
        </p:txBody>
      </p:sp>
      <p:sp>
        <p:nvSpPr>
          <p:cNvPr id="3" name="Content Placeholder 2"/>
          <p:cNvSpPr>
            <a:spLocks noGrp="1"/>
          </p:cNvSpPr>
          <p:nvPr>
            <p:ph idx="1"/>
          </p:nvPr>
        </p:nvSpPr>
        <p:spPr/>
        <p:txBody>
          <a:bodyPr>
            <a:normAutofit/>
          </a:bodyPr>
          <a:lstStyle/>
          <a:p>
            <a:pPr marL="64008" indent="0">
              <a:buNone/>
            </a:pPr>
            <a:r>
              <a:rPr lang="en-US" dirty="0" smtClean="0"/>
              <a:t>True or false: R</a:t>
            </a:r>
            <a:r>
              <a:rPr lang="en-US" sz="2800" dirty="0" smtClean="0"/>
              <a:t>ural students are less likely to graduate than their urban peers. </a:t>
            </a:r>
            <a:endParaRPr lang="en-US" dirty="0"/>
          </a:p>
          <a:p>
            <a:endParaRPr lang="en-US" dirty="0"/>
          </a:p>
        </p:txBody>
      </p:sp>
      <p:pic>
        <p:nvPicPr>
          <p:cNvPr id="6149" name="Picture 5" descr="C:\Users\Billig\AppData\Local\Microsoft\Windows\Temporary Internet Files\Content.IE5\ELMY342L\MP9004141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7862" y="3276600"/>
            <a:ext cx="396813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0130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gure 7.  Averaged freshman graduation rate (AFGR) for public high school students, by locale: School year 2008-09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53" y="2133600"/>
            <a:ext cx="8819494"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fontScale="90000"/>
          </a:bodyPr>
          <a:lstStyle/>
          <a:p>
            <a:r>
              <a:rPr lang="en-US" dirty="0" smtClean="0"/>
              <a:t>Freshman Graduation </a:t>
            </a:r>
            <a:r>
              <a:rPr lang="en-US" dirty="0"/>
              <a:t>R</a:t>
            </a:r>
            <a:r>
              <a:rPr lang="en-US" dirty="0" smtClean="0"/>
              <a:t>ate, Entering 2008-09 (NCES, 2013)</a:t>
            </a:r>
            <a:endParaRPr lang="en-US" dirty="0"/>
          </a:p>
        </p:txBody>
      </p:sp>
    </p:spTree>
    <p:extLst>
      <p:ext uri="{BB962C8B-B14F-4D97-AF65-F5344CB8AC3E}">
        <p14:creationId xmlns:p14="http://schemas.microsoft.com/office/powerpoint/2010/main" val="3599642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news….</a:t>
            </a:r>
            <a:endParaRPr lang="en-US" dirty="0"/>
          </a:p>
        </p:txBody>
      </p:sp>
      <p:sp>
        <p:nvSpPr>
          <p:cNvPr id="3" name="Content Placeholder 2"/>
          <p:cNvSpPr>
            <a:spLocks noGrp="1"/>
          </p:cNvSpPr>
          <p:nvPr>
            <p:ph idx="1"/>
          </p:nvPr>
        </p:nvSpPr>
        <p:spPr/>
        <p:txBody>
          <a:bodyPr/>
          <a:lstStyle/>
          <a:p>
            <a:r>
              <a:rPr lang="en-US" dirty="0" smtClean="0"/>
              <a:t>Rural districts are doing rather well.  Students are generally doing better than their urban counterparts and slightly less well than their suburban counterparts.</a:t>
            </a:r>
            <a:endParaRPr lang="en-US" dirty="0"/>
          </a:p>
        </p:txBody>
      </p:sp>
      <p:pic>
        <p:nvPicPr>
          <p:cNvPr id="13315" name="Picture 3" descr="C:\Users\Billig\AppData\Local\Microsoft\Windows\Temporary Internet Files\Content.IE5\WQ1FTU95\MP9004227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799" y="4111468"/>
            <a:ext cx="2759943" cy="274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041556"/>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not-so-good news</a:t>
            </a:r>
            <a:endParaRPr lang="en-US" dirty="0"/>
          </a:p>
        </p:txBody>
      </p:sp>
      <p:sp>
        <p:nvSpPr>
          <p:cNvPr id="3" name="Content Placeholder 2"/>
          <p:cNvSpPr>
            <a:spLocks noGrp="1"/>
          </p:cNvSpPr>
          <p:nvPr>
            <p:ph idx="1"/>
          </p:nvPr>
        </p:nvSpPr>
        <p:spPr/>
        <p:txBody>
          <a:bodyPr/>
          <a:lstStyle/>
          <a:p>
            <a:r>
              <a:rPr lang="en-US" dirty="0" smtClean="0"/>
              <a:t>Most rural districts still have a relatively large achievement gap.</a:t>
            </a:r>
          </a:p>
          <a:p>
            <a:endParaRPr lang="en-US" dirty="0"/>
          </a:p>
          <a:p>
            <a:r>
              <a:rPr lang="en-US" dirty="0" smtClean="0"/>
              <a:t>Achievement gaps for rural districts are nearly the same as for urban districts and in some regions, surpass urban districts (Rural Trust, 2013)</a:t>
            </a:r>
            <a:endParaRPr lang="en-US" dirty="0"/>
          </a:p>
        </p:txBody>
      </p:sp>
      <p:pic>
        <p:nvPicPr>
          <p:cNvPr id="14340" name="Picture 4" descr="C:\Users\Billig\AppData\Local\Microsoft\Windows\Temporary Internet Files\Content.IE5\WQ1FTU95\MC90037019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257800"/>
            <a:ext cx="1801368" cy="1288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330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works?</a:t>
            </a:r>
            <a:endParaRPr lang="en-US" dirty="0"/>
          </a:p>
        </p:txBody>
      </p:sp>
      <p:sp>
        <p:nvSpPr>
          <p:cNvPr id="3" name="Content Placeholder 2"/>
          <p:cNvSpPr>
            <a:spLocks noGrp="1"/>
          </p:cNvSpPr>
          <p:nvPr>
            <p:ph idx="1"/>
          </p:nvPr>
        </p:nvSpPr>
        <p:spPr/>
        <p:txBody>
          <a:bodyPr/>
          <a:lstStyle/>
          <a:p>
            <a:r>
              <a:rPr lang="en-US" dirty="0" smtClean="0"/>
              <a:t>Not much research specifically addressing rural achievement; even less that focuses on the rural achievement gap</a:t>
            </a:r>
          </a:p>
          <a:p>
            <a:endParaRPr lang="en-US" dirty="0"/>
          </a:p>
          <a:p>
            <a:r>
              <a:rPr lang="en-US" dirty="0" smtClean="0"/>
              <a:t>But there is some!</a:t>
            </a:r>
            <a:endParaRPr lang="en-US" dirty="0"/>
          </a:p>
        </p:txBody>
      </p:sp>
      <p:pic>
        <p:nvPicPr>
          <p:cNvPr id="15362" name="Picture 2" descr="C:\Users\Billig\AppData\Local\Microsoft\Windows\Temporary Internet Files\Content.IE5\C65UTOO8\MC9000234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942" y="3581400"/>
            <a:ext cx="2896057" cy="293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28289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discuss</a:t>
            </a:r>
            <a:endParaRPr lang="en-US" dirty="0"/>
          </a:p>
        </p:txBody>
      </p:sp>
      <p:sp>
        <p:nvSpPr>
          <p:cNvPr id="3" name="Content Placeholder 2"/>
          <p:cNvSpPr>
            <a:spLocks noGrp="1"/>
          </p:cNvSpPr>
          <p:nvPr>
            <p:ph idx="1"/>
          </p:nvPr>
        </p:nvSpPr>
        <p:spPr>
          <a:xfrm>
            <a:off x="486508" y="1524000"/>
            <a:ext cx="8229600" cy="4572000"/>
          </a:xfrm>
        </p:spPr>
        <p:txBody>
          <a:bodyPr/>
          <a:lstStyle/>
          <a:p>
            <a:r>
              <a:rPr lang="en-US" dirty="0" smtClean="0"/>
              <a:t>The Broad Framework for Urban District Excellence is based on the research literature on what works in urban districts.  Do these same strategies work in </a:t>
            </a:r>
            <a:r>
              <a:rPr lang="en-US" b="1" dirty="0" smtClean="0"/>
              <a:t>rural</a:t>
            </a:r>
            <a:r>
              <a:rPr lang="en-US" dirty="0" smtClean="0"/>
              <a:t> </a:t>
            </a:r>
            <a:r>
              <a:rPr lang="en-US" b="1" dirty="0" smtClean="0"/>
              <a:t>districts</a:t>
            </a:r>
            <a:r>
              <a:rPr lang="en-US" dirty="0" smtClean="0"/>
              <a:t>?</a:t>
            </a:r>
          </a:p>
          <a:p>
            <a:pPr marL="64008" indent="0">
              <a:buNone/>
            </a:pPr>
            <a:endParaRPr lang="en-US" dirty="0" smtClean="0"/>
          </a:p>
          <a:p>
            <a:pPr marL="64008" indent="0">
              <a:buNone/>
            </a:pPr>
            <a:r>
              <a:rPr lang="en-US" b="1" dirty="0" smtClean="0"/>
              <a:t>Note that these are </a:t>
            </a:r>
          </a:p>
          <a:p>
            <a:pPr marL="64008" indent="0">
              <a:buNone/>
            </a:pPr>
            <a:r>
              <a:rPr lang="en-US" b="1" dirty="0"/>
              <a:t>d</a:t>
            </a:r>
            <a:r>
              <a:rPr lang="en-US" b="1" dirty="0" smtClean="0"/>
              <a:t>istrict practices.</a:t>
            </a:r>
            <a:endParaRPr lang="en-US" b="1" dirty="0"/>
          </a:p>
        </p:txBody>
      </p:sp>
      <p:pic>
        <p:nvPicPr>
          <p:cNvPr id="16391" name="Picture 7" descr="C:\Users\Billig\AppData\Local\Microsoft\Windows\Temporary Internet Files\Content.IE5\H28Z1HEH\MP9003168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308" y="4343400"/>
            <a:ext cx="3657600" cy="242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4773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Fast Facts – a quiz</a:t>
            </a:r>
          </a:p>
          <a:p>
            <a:pPr marL="64008" indent="0">
              <a:buNone/>
            </a:pPr>
            <a:endParaRPr lang="en-US" dirty="0" smtClean="0"/>
          </a:p>
          <a:p>
            <a:r>
              <a:rPr lang="en-US" dirty="0" smtClean="0"/>
              <a:t>What Works – for rural districts</a:t>
            </a:r>
          </a:p>
          <a:p>
            <a:pPr lvl="1"/>
            <a:r>
              <a:rPr lang="en-US" dirty="0" smtClean="0"/>
              <a:t>Dialogue using the Broad Foundation Framework for Urban District Excellence</a:t>
            </a:r>
          </a:p>
          <a:p>
            <a:pPr lvl="2"/>
            <a:r>
              <a:rPr lang="en-US" dirty="0" smtClean="0"/>
              <a:t>What works in teaching and learning</a:t>
            </a:r>
          </a:p>
          <a:p>
            <a:pPr lvl="2"/>
            <a:r>
              <a:rPr lang="en-US" dirty="0" smtClean="0"/>
              <a:t>What works in leadership and governance</a:t>
            </a:r>
          </a:p>
          <a:p>
            <a:pPr lvl="2"/>
            <a:r>
              <a:rPr lang="en-US" dirty="0" smtClean="0"/>
              <a:t>What works in organizational structure and culture</a:t>
            </a:r>
          </a:p>
          <a:p>
            <a:pPr marL="64008" indent="0">
              <a:buNone/>
            </a:pPr>
            <a:endParaRPr lang="en-US" dirty="0" smtClean="0"/>
          </a:p>
          <a:p>
            <a:r>
              <a:rPr lang="en-US" dirty="0" smtClean="0"/>
              <a:t>National Initiative</a:t>
            </a:r>
          </a:p>
          <a:p>
            <a:r>
              <a:rPr lang="en-US" dirty="0" smtClean="0"/>
              <a:t>Q and A</a:t>
            </a:r>
          </a:p>
          <a:p>
            <a:pPr marL="537210" lvl="1" indent="0">
              <a:buNone/>
            </a:pPr>
            <a:endParaRPr lang="en-US" dirty="0"/>
          </a:p>
          <a:p>
            <a:pPr lvl="1"/>
            <a:endParaRPr lang="en-US" dirty="0" smtClean="0"/>
          </a:p>
        </p:txBody>
      </p:sp>
    </p:spTree>
    <p:extLst>
      <p:ext uri="{BB962C8B-B14F-4D97-AF65-F5344CB8AC3E}">
        <p14:creationId xmlns:p14="http://schemas.microsoft.com/office/powerpoint/2010/main" val="399976285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Practitioner Wisdom Table Assignments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Each table will be assigned to work on two areas:</a:t>
            </a:r>
          </a:p>
          <a:p>
            <a:pPr lvl="1"/>
            <a:r>
              <a:rPr lang="en-US" dirty="0" smtClean="0"/>
              <a:t>1 – Curriculum and Instruction</a:t>
            </a:r>
          </a:p>
          <a:p>
            <a:pPr lvl="1"/>
            <a:r>
              <a:rPr lang="en-US" dirty="0" smtClean="0"/>
              <a:t>2 – Assessment and Professional </a:t>
            </a:r>
            <a:r>
              <a:rPr lang="en-US" dirty="0"/>
              <a:t>D</a:t>
            </a:r>
            <a:r>
              <a:rPr lang="en-US" dirty="0" smtClean="0"/>
              <a:t>evelopment</a:t>
            </a:r>
          </a:p>
          <a:p>
            <a:pPr lvl="1">
              <a:tabLst>
                <a:tab pos="1312863" algn="l"/>
              </a:tabLst>
            </a:pPr>
            <a:r>
              <a:rPr lang="en-US" dirty="0" smtClean="0"/>
              <a:t>3 – Instructional </a:t>
            </a:r>
            <a:r>
              <a:rPr lang="en-US" dirty="0"/>
              <a:t>L</a:t>
            </a:r>
            <a:r>
              <a:rPr lang="en-US" dirty="0" smtClean="0"/>
              <a:t>eadership and District </a:t>
            </a:r>
            <a:r>
              <a:rPr lang="en-US" dirty="0" smtClean="0"/>
              <a:t/>
            </a:r>
            <a:br>
              <a:rPr lang="en-US" dirty="0" smtClean="0"/>
            </a:br>
            <a:r>
              <a:rPr lang="en-US" dirty="0" smtClean="0"/>
              <a:t>		Governance</a:t>
            </a:r>
            <a:endParaRPr lang="en-US" dirty="0" smtClean="0"/>
          </a:p>
          <a:p>
            <a:pPr lvl="1">
              <a:tabLst>
                <a:tab pos="1312863" algn="l"/>
              </a:tabLst>
            </a:pPr>
            <a:r>
              <a:rPr lang="en-US" dirty="0" smtClean="0"/>
              <a:t>4 – Strategic </a:t>
            </a:r>
            <a:r>
              <a:rPr lang="en-US" dirty="0"/>
              <a:t>P</a:t>
            </a:r>
            <a:r>
              <a:rPr lang="en-US" dirty="0" smtClean="0"/>
              <a:t>lanning and Performance</a:t>
            </a:r>
            <a:r>
              <a:rPr lang="en-US" dirty="0" smtClean="0"/>
              <a:t>/</a:t>
            </a:r>
            <a:br>
              <a:rPr lang="en-US" dirty="0" smtClean="0"/>
            </a:br>
            <a:r>
              <a:rPr lang="en-US" dirty="0" smtClean="0"/>
              <a:t> 	Accountability</a:t>
            </a:r>
            <a:endParaRPr lang="en-US" dirty="0" smtClean="0"/>
          </a:p>
          <a:p>
            <a:pPr lvl="1"/>
            <a:r>
              <a:rPr lang="en-US" dirty="0" smtClean="0"/>
              <a:t>5 – Human </a:t>
            </a:r>
            <a:r>
              <a:rPr lang="en-US" dirty="0"/>
              <a:t>R</a:t>
            </a:r>
            <a:r>
              <a:rPr lang="en-US" dirty="0" smtClean="0"/>
              <a:t>esources and Financial </a:t>
            </a:r>
            <a:r>
              <a:rPr lang="en-US" dirty="0"/>
              <a:t>R</a:t>
            </a:r>
            <a:r>
              <a:rPr lang="en-US" dirty="0" smtClean="0"/>
              <a:t>esources</a:t>
            </a:r>
          </a:p>
          <a:p>
            <a:pPr lvl="1">
              <a:tabLst>
                <a:tab pos="1312863" algn="l"/>
              </a:tabLst>
            </a:pPr>
            <a:r>
              <a:rPr lang="en-US" dirty="0" smtClean="0"/>
              <a:t>6 – Organizational </a:t>
            </a:r>
            <a:r>
              <a:rPr lang="en-US" dirty="0"/>
              <a:t>S</a:t>
            </a:r>
            <a:r>
              <a:rPr lang="en-US" dirty="0" smtClean="0"/>
              <a:t>tructure and </a:t>
            </a:r>
            <a:r>
              <a:rPr lang="en-US" dirty="0" smtClean="0"/>
              <a:t>Organizational</a:t>
            </a:r>
            <a:br>
              <a:rPr lang="en-US" dirty="0" smtClean="0"/>
            </a:br>
            <a:r>
              <a:rPr lang="en-US" dirty="0" smtClean="0"/>
              <a:t>		Culture</a:t>
            </a:r>
            <a:endParaRPr lang="en-US" dirty="0"/>
          </a:p>
        </p:txBody>
      </p:sp>
    </p:spTree>
    <p:extLst>
      <p:ext uri="{BB962C8B-B14F-4D97-AF65-F5344CB8AC3E}">
        <p14:creationId xmlns:p14="http://schemas.microsoft.com/office/powerpoint/2010/main" val="24612321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the Framework</a:t>
            </a:r>
            <a:endParaRPr lang="en-US" dirty="0"/>
          </a:p>
        </p:txBody>
      </p:sp>
      <p:sp>
        <p:nvSpPr>
          <p:cNvPr id="3" name="Content Placeholder 2"/>
          <p:cNvSpPr>
            <a:spLocks noGrp="1"/>
          </p:cNvSpPr>
          <p:nvPr>
            <p:ph idx="1"/>
          </p:nvPr>
        </p:nvSpPr>
        <p:spPr>
          <a:xfrm>
            <a:off x="457200" y="1371600"/>
            <a:ext cx="8382000" cy="5334000"/>
          </a:xfrm>
        </p:spPr>
        <p:txBody>
          <a:bodyPr>
            <a:normAutofit fontScale="47500" lnSpcReduction="20000"/>
          </a:bodyPr>
          <a:lstStyle/>
          <a:p>
            <a:r>
              <a:rPr lang="en-US" sz="6500" dirty="0" smtClean="0"/>
              <a:t>The indicator is the umbrella statement.  The elements add up to the indicator.</a:t>
            </a:r>
          </a:p>
          <a:p>
            <a:endParaRPr lang="en-US" dirty="0"/>
          </a:p>
          <a:p>
            <a:endParaRPr lang="en-US" dirty="0" smtClean="0"/>
          </a:p>
          <a:p>
            <a:pPr marL="64008" indent="0">
              <a:buNone/>
            </a:pPr>
            <a:r>
              <a:rPr lang="en-US" sz="3800" dirty="0" smtClean="0"/>
              <a:t>EG - </a:t>
            </a:r>
            <a:r>
              <a:rPr lang="en-US" sz="3800" b="1" dirty="0"/>
              <a:t>INDICATOR C-1.  The district has a rigorous, effectively articulated standards-based curriculum and sufficient materials and curricular supports to implement the curriculum effectively.</a:t>
            </a:r>
            <a:endParaRPr lang="en-US" sz="3800" dirty="0"/>
          </a:p>
          <a:p>
            <a:endParaRPr lang="en-US" sz="3600" dirty="0"/>
          </a:p>
          <a:p>
            <a:pPr lvl="0"/>
            <a:r>
              <a:rPr lang="en-US" sz="3600" dirty="0"/>
              <a:t>The district has a core academic curriculum that has rigorous student performance expectations defined for each content area.  </a:t>
            </a:r>
          </a:p>
          <a:p>
            <a:pPr lvl="0"/>
            <a:r>
              <a:rPr lang="en-US" sz="3600" dirty="0"/>
              <a:t>The district ensures that all teachers and students have standards-aligned instructional materials, including technology, needed to implement the curriculum in all content areas and all grade levels.</a:t>
            </a:r>
          </a:p>
          <a:p>
            <a:pPr lvl="0"/>
            <a:r>
              <a:rPr lang="en-US" sz="3600" dirty="0"/>
              <a:t>The district provides effective curricular supports, such as scope and sequence or pacing guides, and ensures that teachers can effectively teach the curriculum at the appropriate level of depth in the time available</a:t>
            </a:r>
            <a:r>
              <a:rPr lang="en-US" sz="3600" dirty="0" smtClean="0"/>
              <a:t>.</a:t>
            </a:r>
            <a:endParaRPr lang="en-US" sz="3600" dirty="0"/>
          </a:p>
        </p:txBody>
      </p:sp>
    </p:spTree>
    <p:extLst>
      <p:ext uri="{BB962C8B-B14F-4D97-AF65-F5344CB8AC3E}">
        <p14:creationId xmlns:p14="http://schemas.microsoft.com/office/powerpoint/2010/main" val="41704476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your table partners, address the following:</a:t>
            </a:r>
            <a:endParaRPr lang="en-US" dirty="0"/>
          </a:p>
        </p:txBody>
      </p:sp>
      <p:sp>
        <p:nvSpPr>
          <p:cNvPr id="3" name="Content Placeholder 2"/>
          <p:cNvSpPr>
            <a:spLocks noGrp="1"/>
          </p:cNvSpPr>
          <p:nvPr>
            <p:ph idx="1"/>
          </p:nvPr>
        </p:nvSpPr>
        <p:spPr/>
        <p:txBody>
          <a:bodyPr>
            <a:normAutofit lnSpcReduction="10000"/>
          </a:bodyPr>
          <a:lstStyle/>
          <a:p>
            <a:r>
              <a:rPr lang="en-US" dirty="0"/>
              <a:t>D</a:t>
            </a:r>
            <a:r>
              <a:rPr lang="en-US" dirty="0" smtClean="0"/>
              <a:t>oes the indicator and its elements apply to rural districts?  </a:t>
            </a:r>
          </a:p>
          <a:p>
            <a:pPr lvl="1"/>
            <a:r>
              <a:rPr lang="en-US" dirty="0" smtClean="0"/>
              <a:t>If not, what needs to be changed?</a:t>
            </a:r>
          </a:p>
          <a:p>
            <a:pPr marL="537210" lvl="1" indent="0">
              <a:buNone/>
            </a:pPr>
            <a:endParaRPr lang="en-US" dirty="0" smtClean="0"/>
          </a:p>
          <a:p>
            <a:r>
              <a:rPr lang="en-US" dirty="0" smtClean="0"/>
              <a:t>Are there any missing indicators in the category?  </a:t>
            </a:r>
          </a:p>
          <a:p>
            <a:pPr lvl="1"/>
            <a:r>
              <a:rPr lang="en-US" dirty="0" smtClean="0"/>
              <a:t>If so, what are they?</a:t>
            </a:r>
          </a:p>
          <a:p>
            <a:pPr marL="537210" lvl="1" indent="0">
              <a:buNone/>
            </a:pPr>
            <a:endParaRPr lang="en-US" dirty="0"/>
          </a:p>
          <a:p>
            <a:pPr marL="537210" lvl="1" indent="0" algn="ctr">
              <a:buNone/>
            </a:pPr>
            <a:r>
              <a:rPr lang="en-US" sz="2700" dirty="0" smtClean="0"/>
              <a:t>Please appoint a note-keeper. We will debrief!</a:t>
            </a:r>
            <a:endParaRPr lang="en-US" sz="2700" dirty="0"/>
          </a:p>
        </p:txBody>
      </p:sp>
    </p:spTree>
    <p:extLst>
      <p:ext uri="{BB962C8B-B14F-4D97-AF65-F5344CB8AC3E}">
        <p14:creationId xmlns:p14="http://schemas.microsoft.com/office/powerpoint/2010/main" val="1064858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a:t>
            </a:r>
            <a:endParaRPr lang="en-US" dirty="0"/>
          </a:p>
        </p:txBody>
      </p:sp>
      <p:sp>
        <p:nvSpPr>
          <p:cNvPr id="3" name="Content Placeholder 2"/>
          <p:cNvSpPr>
            <a:spLocks noGrp="1"/>
          </p:cNvSpPr>
          <p:nvPr>
            <p:ph idx="1"/>
          </p:nvPr>
        </p:nvSpPr>
        <p:spPr/>
        <p:txBody>
          <a:bodyPr>
            <a:normAutofit/>
          </a:bodyPr>
          <a:lstStyle/>
          <a:p>
            <a:r>
              <a:rPr lang="en-US" dirty="0" smtClean="0"/>
              <a:t>Did the indicators and elements fit?  What would you change?</a:t>
            </a:r>
          </a:p>
          <a:p>
            <a:endParaRPr lang="en-US" dirty="0"/>
          </a:p>
          <a:p>
            <a:r>
              <a:rPr lang="en-US" dirty="0" smtClean="0"/>
              <a:t>What, if anything, was missing?</a:t>
            </a:r>
          </a:p>
          <a:p>
            <a:endParaRPr lang="en-US" dirty="0"/>
          </a:p>
          <a:p>
            <a:r>
              <a:rPr lang="en-US" dirty="0" smtClean="0"/>
              <a:t>I’ll add some pieces from the research literature review we are undertaking….</a:t>
            </a:r>
          </a:p>
          <a:p>
            <a:pPr marL="537210" lvl="1" indent="0">
              <a:buNone/>
            </a:pPr>
            <a:endParaRPr lang="en-US" dirty="0" smtClean="0"/>
          </a:p>
        </p:txBody>
      </p:sp>
    </p:spTree>
    <p:extLst>
      <p:ext uri="{BB962C8B-B14F-4D97-AF65-F5344CB8AC3E}">
        <p14:creationId xmlns:p14="http://schemas.microsoft.com/office/powerpoint/2010/main" val="2120974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a:xfrm>
            <a:off x="457200" y="1447800"/>
            <a:ext cx="8229600" cy="5007008"/>
          </a:xfrm>
        </p:spPr>
        <p:txBody>
          <a:bodyPr>
            <a:normAutofit fontScale="92500" lnSpcReduction="20000"/>
          </a:bodyPr>
          <a:lstStyle/>
          <a:p>
            <a:r>
              <a:rPr lang="en-US" dirty="0" smtClean="0"/>
              <a:t>Kicking off a national effort to identify what works in closing the achievement gap in rural districts</a:t>
            </a:r>
          </a:p>
          <a:p>
            <a:r>
              <a:rPr lang="en-US" dirty="0" smtClean="0"/>
              <a:t>Research review – 1270 articles reviewed so far</a:t>
            </a:r>
          </a:p>
          <a:p>
            <a:r>
              <a:rPr lang="en-US" dirty="0" smtClean="0"/>
              <a:t>States are developing their own frameworks and some are planning a prize</a:t>
            </a:r>
          </a:p>
          <a:p>
            <a:r>
              <a:rPr lang="en-US" dirty="0" smtClean="0"/>
              <a:t>A series of webinars are planned for “what works”</a:t>
            </a:r>
          </a:p>
          <a:p>
            <a:r>
              <a:rPr lang="en-US" dirty="0" smtClean="0"/>
              <a:t>Over time, there will be a common framework, self-assessment tools, and a research agenda to address gaps in the literature</a:t>
            </a:r>
            <a:endParaRPr lang="en-US" dirty="0"/>
          </a:p>
        </p:txBody>
      </p:sp>
    </p:spTree>
    <p:extLst>
      <p:ext uri="{BB962C8B-B14F-4D97-AF65-F5344CB8AC3E}">
        <p14:creationId xmlns:p14="http://schemas.microsoft.com/office/powerpoint/2010/main" val="2207353703"/>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 more </a:t>
            </a:r>
            <a:r>
              <a:rPr lang="en-US" dirty="0" smtClean="0"/>
              <a:t>information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Please contact </a:t>
            </a:r>
            <a:r>
              <a:rPr lang="en-US" dirty="0" smtClean="0"/>
              <a:t>me </a:t>
            </a:r>
            <a:r>
              <a:rPr lang="en-US" dirty="0" smtClean="0"/>
              <a:t>at </a:t>
            </a:r>
            <a:r>
              <a:rPr lang="en-US" dirty="0" smtClean="0">
                <a:hlinkClick r:id="rId2"/>
              </a:rPr>
              <a:t>billig</a:t>
            </a:r>
            <a:r>
              <a:rPr lang="en-US" dirty="0" smtClean="0">
                <a:hlinkClick r:id="rId2"/>
              </a:rPr>
              <a:t>@</a:t>
            </a:r>
            <a:r>
              <a:rPr lang="en-US" dirty="0" smtClean="0">
                <a:hlinkClick r:id="rId2"/>
              </a:rPr>
              <a:t>rmcres.com</a:t>
            </a:r>
            <a:r>
              <a:rPr lang="en-US" dirty="0" smtClean="0"/>
              <a:t> </a:t>
            </a:r>
            <a:endParaRPr lang="en-US" dirty="0" smtClean="0"/>
          </a:p>
          <a:p>
            <a:endParaRPr lang="en-US" dirty="0"/>
          </a:p>
          <a:p>
            <a:r>
              <a:rPr lang="en-US" dirty="0" smtClean="0"/>
              <a:t>Questions?</a:t>
            </a:r>
          </a:p>
          <a:p>
            <a:endParaRPr lang="en-US" dirty="0" smtClean="0"/>
          </a:p>
          <a:p>
            <a:r>
              <a:rPr lang="en-US" dirty="0" smtClean="0"/>
              <a:t>Source: </a:t>
            </a:r>
            <a:r>
              <a:rPr lang="en-US" dirty="0" smtClean="0"/>
              <a:t>U.S. Department of Education, Institute of Education Sciences, National </a:t>
            </a:r>
            <a:r>
              <a:rPr lang="en-US" dirty="0" smtClean="0"/>
              <a:t>Center for Education </a:t>
            </a:r>
            <a:r>
              <a:rPr lang="en-US" dirty="0" smtClean="0"/>
              <a:t>Statistics. </a:t>
            </a:r>
            <a:r>
              <a:rPr lang="en-US" dirty="0" smtClean="0"/>
              <a:t>(2013). </a:t>
            </a:r>
            <a:r>
              <a:rPr lang="en-US" i="1" dirty="0" smtClean="0"/>
              <a:t>The status of rural education. </a:t>
            </a:r>
            <a:r>
              <a:rPr lang="en-US" dirty="0" smtClean="0"/>
              <a:t>Retrieved from </a:t>
            </a:r>
            <a:r>
              <a:rPr lang="en-US" u="sng" dirty="0" smtClean="0">
                <a:hlinkClick r:id="rId3"/>
              </a:rPr>
              <a:t>http://nces.ed.gov/programs/coe/indicator_tla.asp</a:t>
            </a:r>
            <a:endParaRPr lang="en-US" dirty="0"/>
          </a:p>
        </p:txBody>
      </p:sp>
    </p:spTree>
    <p:extLst>
      <p:ext uri="{BB962C8B-B14F-4D97-AF65-F5344CB8AC3E}">
        <p14:creationId xmlns:p14="http://schemas.microsoft.com/office/powerpoint/2010/main" val="1805521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Facts</a:t>
            </a:r>
            <a:endParaRPr lang="en-US" dirty="0"/>
          </a:p>
        </p:txBody>
      </p:sp>
      <p:sp>
        <p:nvSpPr>
          <p:cNvPr id="3" name="Content Placeholder 2"/>
          <p:cNvSpPr>
            <a:spLocks noGrp="1"/>
          </p:cNvSpPr>
          <p:nvPr>
            <p:ph sz="half" idx="1"/>
          </p:nvPr>
        </p:nvSpPr>
        <p:spPr/>
        <p:txBody>
          <a:bodyPr>
            <a:normAutofit/>
          </a:bodyPr>
          <a:lstStyle/>
          <a:p>
            <a:pPr marL="64008" indent="0">
              <a:buNone/>
            </a:pPr>
            <a:r>
              <a:rPr lang="en-US" sz="3600" dirty="0" smtClean="0"/>
              <a:t>True or false:  Rural districts comprise more than half of all of the districts in the United States.</a:t>
            </a:r>
            <a:endParaRPr lang="en-US" sz="3600" dirty="0"/>
          </a:p>
        </p:txBody>
      </p:sp>
      <p:sp>
        <p:nvSpPr>
          <p:cNvPr id="5" name="Content Placeholder 4"/>
          <p:cNvSpPr>
            <a:spLocks noGrp="1"/>
          </p:cNvSpPr>
          <p:nvPr>
            <p:ph sz="half" idx="2"/>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838200"/>
            <a:ext cx="4114800" cy="5408425"/>
          </a:xfrm>
          <a:prstGeom prst="rect">
            <a:avLst/>
          </a:prstGeom>
        </p:spPr>
      </p:pic>
    </p:spTree>
    <p:extLst>
      <p:ext uri="{BB962C8B-B14F-4D97-AF65-F5344CB8AC3E}">
        <p14:creationId xmlns:p14="http://schemas.microsoft.com/office/powerpoint/2010/main" val="34262144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399032"/>
          </a:xfrm>
        </p:spPr>
        <p:txBody>
          <a:bodyPr>
            <a:normAutofit/>
          </a:bodyPr>
          <a:lstStyle/>
          <a:p>
            <a:r>
              <a:rPr lang="en-US" sz="2800" dirty="0" smtClean="0"/>
              <a:t>Look at the distribution of rural districts! –– School Year 2010-11 (NCES</a:t>
            </a:r>
            <a:r>
              <a:rPr lang="en-US" sz="2800" dirty="0"/>
              <a:t>, </a:t>
            </a:r>
            <a:r>
              <a:rPr lang="en-US" sz="2800" dirty="0" smtClean="0"/>
              <a:t>2013) </a:t>
            </a:r>
            <a:endParaRPr lang="en-US" sz="2800" dirty="0"/>
          </a:p>
        </p:txBody>
      </p:sp>
      <p:pic>
        <p:nvPicPr>
          <p:cNvPr id="4" name="Content Placeholder 3" descr="Figure 1. Percentage distribution of public elementary and secondary students, schools, and districts, by locale: School year 2010-11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610600" cy="5486400"/>
          </a:xfrm>
          <a:prstGeom prst="rect">
            <a:avLst/>
          </a:prstGeom>
          <a:noFill/>
          <a:ln>
            <a:noFill/>
          </a:ln>
        </p:spPr>
      </p:pic>
    </p:spTree>
    <p:extLst>
      <p:ext uri="{BB962C8B-B14F-4D97-AF65-F5344CB8AC3E}">
        <p14:creationId xmlns:p14="http://schemas.microsoft.com/office/powerpoint/2010/main" val="32894267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Facts</a:t>
            </a:r>
            <a:endParaRPr lang="en-US" dirty="0"/>
          </a:p>
        </p:txBody>
      </p:sp>
      <p:sp>
        <p:nvSpPr>
          <p:cNvPr id="3" name="Content Placeholder 2"/>
          <p:cNvSpPr>
            <a:spLocks noGrp="1"/>
          </p:cNvSpPr>
          <p:nvPr>
            <p:ph idx="1"/>
          </p:nvPr>
        </p:nvSpPr>
        <p:spPr/>
        <p:txBody>
          <a:bodyPr>
            <a:normAutofit/>
          </a:bodyPr>
          <a:lstStyle/>
          <a:p>
            <a:pPr marL="64008" indent="0">
              <a:buNone/>
            </a:pPr>
            <a:r>
              <a:rPr lang="en-US" sz="3600" dirty="0" smtClean="0"/>
              <a:t>True or false: Hispanics comprise the largest percentage of rural students in the United States.</a:t>
            </a:r>
            <a:endParaRPr lang="en-US" sz="3600" dirty="0"/>
          </a:p>
        </p:txBody>
      </p:sp>
      <p:pic>
        <p:nvPicPr>
          <p:cNvPr id="5125" name="Picture 5" descr="C:\Users\Billig\AppData\Local\Microsoft\Windows\Temporary Internet Files\Content.IE5\PEM0CL7V\MP9004423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733800"/>
            <a:ext cx="42672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4275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 Percentage distribution of public elementary and secondary students, by locale and race/ethnicity: Fall 2010  "/>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600"/>
            <a:ext cx="8915400" cy="4648200"/>
          </a:xfrm>
          <a:prstGeom prst="rect">
            <a:avLst/>
          </a:prstGeom>
          <a:noFill/>
          <a:ln>
            <a:noFill/>
          </a:ln>
        </p:spPr>
      </p:pic>
      <p:sp>
        <p:nvSpPr>
          <p:cNvPr id="5" name="Title 4"/>
          <p:cNvSpPr>
            <a:spLocks noGrp="1"/>
          </p:cNvSpPr>
          <p:nvPr>
            <p:ph type="title"/>
          </p:nvPr>
        </p:nvSpPr>
        <p:spPr/>
        <p:txBody>
          <a:bodyPr>
            <a:normAutofit/>
          </a:bodyPr>
          <a:lstStyle/>
          <a:p>
            <a:r>
              <a:rPr lang="en-US" dirty="0" smtClean="0"/>
              <a:t>Rural student subpopulations in 2010-11 </a:t>
            </a:r>
            <a:r>
              <a:rPr lang="en-US" sz="2800" dirty="0" smtClean="0"/>
              <a:t>(NCES, 2013)</a:t>
            </a:r>
            <a:endParaRPr lang="en-US" sz="2800" dirty="0"/>
          </a:p>
        </p:txBody>
      </p:sp>
    </p:spTree>
    <p:extLst>
      <p:ext uri="{BB962C8B-B14F-4D97-AF65-F5344CB8AC3E}">
        <p14:creationId xmlns:p14="http://schemas.microsoft.com/office/powerpoint/2010/main" val="1836735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Facts</a:t>
            </a:r>
            <a:endParaRPr lang="en-US" dirty="0"/>
          </a:p>
        </p:txBody>
      </p:sp>
      <p:sp>
        <p:nvSpPr>
          <p:cNvPr id="3" name="Content Placeholder 2"/>
          <p:cNvSpPr>
            <a:spLocks noGrp="1"/>
          </p:cNvSpPr>
          <p:nvPr>
            <p:ph idx="1"/>
          </p:nvPr>
        </p:nvSpPr>
        <p:spPr/>
        <p:txBody>
          <a:bodyPr/>
          <a:lstStyle/>
          <a:p>
            <a:r>
              <a:rPr lang="en-US" dirty="0" smtClean="0"/>
              <a:t>True or false?</a:t>
            </a:r>
          </a:p>
          <a:p>
            <a:pPr lvl="1"/>
            <a:r>
              <a:rPr lang="en-US" dirty="0" smtClean="0"/>
              <a:t>The South has more rural child poverty than any other region of the U.S. </a:t>
            </a:r>
            <a:endParaRPr lang="en-US" dirty="0"/>
          </a:p>
        </p:txBody>
      </p:sp>
      <p:pic>
        <p:nvPicPr>
          <p:cNvPr id="4098" name="Picture 2" descr="C:\Users\Billig\AppData\Local\Microsoft\Windows\Temporary Internet Files\Content.IE5\H28Z1HEH\MP9004423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81400"/>
            <a:ext cx="4724400" cy="294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2435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9191" y="304800"/>
            <a:ext cx="8175209" cy="1219200"/>
          </a:xfrm>
        </p:spPr>
        <p:txBody>
          <a:bodyPr>
            <a:normAutofit fontScale="90000"/>
          </a:bodyPr>
          <a:lstStyle/>
          <a:p>
            <a:pPr lvl="0"/>
            <a:r>
              <a:rPr lang="en-US" altLang="en-US" sz="3100" b="1" dirty="0" smtClean="0">
                <a:ln>
                  <a:noFill/>
                </a:ln>
                <a:solidFill>
                  <a:schemeClr val="tx1"/>
                </a:solidFill>
                <a:effectLst/>
                <a:latin typeface="Arial" pitchFamily="34" charset="0"/>
                <a:cs typeface="Arial" pitchFamily="34" charset="0"/>
              </a:rPr>
              <a:t/>
            </a:r>
            <a:br>
              <a:rPr lang="en-US" altLang="en-US" sz="3100" b="1" dirty="0" smtClean="0">
                <a:ln>
                  <a:noFill/>
                </a:ln>
                <a:solidFill>
                  <a:schemeClr val="tx1"/>
                </a:solidFill>
                <a:effectLst/>
                <a:latin typeface="Arial" pitchFamily="34" charset="0"/>
                <a:cs typeface="Arial" pitchFamily="34" charset="0"/>
              </a:rPr>
            </a:br>
            <a:r>
              <a:rPr lang="en-US" altLang="en-US" sz="3100" b="1" dirty="0" smtClean="0">
                <a:ln>
                  <a:noFill/>
                </a:ln>
                <a:solidFill>
                  <a:schemeClr val="tx1"/>
                </a:solidFill>
                <a:effectLst/>
                <a:latin typeface="Arial" pitchFamily="34" charset="0"/>
                <a:cs typeface="Arial" pitchFamily="34" charset="0"/>
              </a:rPr>
              <a:t>Percentage </a:t>
            </a:r>
            <a:r>
              <a:rPr lang="en-US" altLang="en-US" sz="3100" b="1" dirty="0">
                <a:ln>
                  <a:noFill/>
                </a:ln>
                <a:solidFill>
                  <a:schemeClr val="tx1"/>
                </a:solidFill>
                <a:effectLst/>
                <a:latin typeface="Arial" pitchFamily="34" charset="0"/>
                <a:cs typeface="Arial" pitchFamily="34" charset="0"/>
              </a:rPr>
              <a:t>of 5- to 17-year-olds in families living in poverty, by district locale and region: 2010 </a:t>
            </a:r>
            <a:r>
              <a:rPr lang="en-US" altLang="en-US" sz="3100" b="1" dirty="0" smtClean="0">
                <a:ln>
                  <a:noFill/>
                </a:ln>
                <a:solidFill>
                  <a:schemeClr val="tx1"/>
                </a:solidFill>
                <a:effectLst/>
                <a:latin typeface="Arial" pitchFamily="34" charset="0"/>
                <a:cs typeface="Arial" pitchFamily="34" charset="0"/>
              </a:rPr>
              <a:t>  (NCES, 2013)</a:t>
            </a:r>
            <a:r>
              <a:rPr lang="en-US" altLang="en-US" sz="4400" dirty="0">
                <a:ln>
                  <a:noFill/>
                </a:ln>
                <a:solidFill>
                  <a:schemeClr val="tx1"/>
                </a:solidFill>
                <a:effectLst/>
                <a:latin typeface="Arial" pitchFamily="34" charset="0"/>
                <a:cs typeface="Arial" pitchFamily="34" charset="0"/>
              </a:rPr>
              <a:t/>
            </a:r>
            <a:br>
              <a:rPr lang="en-US" altLang="en-US" sz="4400" dirty="0">
                <a:ln>
                  <a:noFill/>
                </a:ln>
                <a:solidFill>
                  <a:schemeClr val="tx1"/>
                </a:solidFill>
                <a:effectLst/>
                <a:latin typeface="Arial" pitchFamily="34" charset="0"/>
                <a:cs typeface="Arial" pitchFamily="34" charset="0"/>
              </a:rPr>
            </a:br>
            <a:endParaRPr lang="en-US" dirty="0"/>
          </a:p>
        </p:txBody>
      </p:sp>
      <p:pic>
        <p:nvPicPr>
          <p:cNvPr id="3074" name="Picture 2" descr="Figure 3.  Percentage of 5- to 17-year-olds in families living in poverty, by district locale and region: 20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3" y="1947828"/>
            <a:ext cx="8971429" cy="445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39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Facts</a:t>
            </a:r>
            <a:endParaRPr lang="en-US" dirty="0"/>
          </a:p>
        </p:txBody>
      </p:sp>
      <p:sp>
        <p:nvSpPr>
          <p:cNvPr id="3" name="Content Placeholder 2"/>
          <p:cNvSpPr>
            <a:spLocks noGrp="1"/>
          </p:cNvSpPr>
          <p:nvPr>
            <p:ph idx="1"/>
          </p:nvPr>
        </p:nvSpPr>
        <p:spPr/>
        <p:txBody>
          <a:bodyPr/>
          <a:lstStyle/>
          <a:p>
            <a:pPr marL="64008" indent="0">
              <a:buNone/>
            </a:pPr>
            <a:r>
              <a:rPr lang="en-US" dirty="0" smtClean="0"/>
              <a:t>True or false?  Rural schools have higher percentages of students who score proficient and advanced than urban schools.</a:t>
            </a:r>
            <a:endParaRPr lang="en-US" dirty="0"/>
          </a:p>
        </p:txBody>
      </p:sp>
      <p:pic>
        <p:nvPicPr>
          <p:cNvPr id="8194" name="Picture 2" descr="C:\Users\Billig\AppData\Local\Microsoft\Windows\Temporary Internet Files\Content.IE5\ELMY342L\MC9003887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955914"/>
            <a:ext cx="3567684" cy="187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9359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378</TotalTime>
  <Words>783</Words>
  <Application>Microsoft Macintosh PowerPoint</Application>
  <PresentationFormat>On-screen Show (4:3)</PresentationFormat>
  <Paragraphs>95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Verve</vt:lpstr>
      <vt:lpstr>Mind the Gap: </vt:lpstr>
      <vt:lpstr>Agenda</vt:lpstr>
      <vt:lpstr>Fast Facts</vt:lpstr>
      <vt:lpstr>Look at the distribution of rural districts! –– School Year 2010-11 (NCES, 2013) </vt:lpstr>
      <vt:lpstr>Fast Facts</vt:lpstr>
      <vt:lpstr>Rural student subpopulations in 2010-11 (NCES, 2013)</vt:lpstr>
      <vt:lpstr>Fast Facts</vt:lpstr>
      <vt:lpstr> Percentage of 5- to 17-year-olds in families living in poverty, by district locale and region: 2010   (NCES, 2013) </vt:lpstr>
      <vt:lpstr>Fast Facts</vt:lpstr>
      <vt:lpstr>2011 NAEP reading achievement 4th  grade (NCES, 2013) </vt:lpstr>
      <vt:lpstr>2011 NAEP reading achievement 8th  grade (NCES, 2013) </vt:lpstr>
      <vt:lpstr>2011 NAEP Math Achievement 4th grade (NCES, 2013)</vt:lpstr>
      <vt:lpstr>2011 NAEP Math Achievement 8th grade (NCES, 2013)</vt:lpstr>
      <vt:lpstr>Fast Facts</vt:lpstr>
      <vt:lpstr>Freshman Graduation Rate, Entering 2008-09 (NCES, 2013)</vt:lpstr>
      <vt:lpstr>The good news….</vt:lpstr>
      <vt:lpstr>The not-so-good news</vt:lpstr>
      <vt:lpstr>So what works?</vt:lpstr>
      <vt:lpstr>Let’s discuss</vt:lpstr>
      <vt:lpstr>Practitioner Wisdom Table Assignments</vt:lpstr>
      <vt:lpstr>How to Read the Framework</vt:lpstr>
      <vt:lpstr>With your table partners, address the following:</vt:lpstr>
      <vt:lpstr>Debrief</vt:lpstr>
      <vt:lpstr>Next Steps: </vt:lpstr>
      <vt:lpstr>For more information</vt:lpstr>
    </vt:vector>
  </TitlesOfParts>
  <Company>RMC Research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the Gap:</dc:title>
  <dc:creator>Shelley Billig</dc:creator>
  <cp:lastModifiedBy>John Spence</cp:lastModifiedBy>
  <cp:revision>93</cp:revision>
  <dcterms:created xsi:type="dcterms:W3CDTF">2014-10-18T13:52:06Z</dcterms:created>
  <dcterms:modified xsi:type="dcterms:W3CDTF">2014-11-05T16:10:51Z</dcterms:modified>
</cp:coreProperties>
</file>