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28" y="-7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37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7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93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1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7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F099-F2BB-4808-9408-D6A82811AD69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024BA6-F28B-4CB9-A69D-2531C97D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5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466"/>
            <a:ext cx="9144000" cy="17399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 Framework for School-Community Partnerships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43567" y="2332036"/>
            <a:ext cx="9385300" cy="4712229"/>
          </a:xfrm>
        </p:spPr>
        <p:txBody>
          <a:bodyPr>
            <a:noAutofit/>
          </a:bodyPr>
          <a:lstStyle/>
          <a:p>
            <a:r>
              <a:rPr lang="en-US" sz="4000" dirty="0" smtClean="0"/>
              <a:t> Francisco Guajardo, Professor</a:t>
            </a:r>
            <a:endParaRPr lang="en-US" sz="3600" dirty="0" smtClean="0"/>
          </a:p>
          <a:p>
            <a:r>
              <a:rPr lang="en-US" sz="3600" dirty="0" smtClean="0"/>
              <a:t>UT Pan American,</a:t>
            </a:r>
          </a:p>
          <a:p>
            <a:r>
              <a:rPr lang="en-US" sz="3600" dirty="0" smtClean="0"/>
              <a:t>Executive Director</a:t>
            </a:r>
          </a:p>
          <a:p>
            <a:r>
              <a:rPr lang="en-US" sz="3600" dirty="0" smtClean="0"/>
              <a:t>Llano Grande Center for Research &amp; Development</a:t>
            </a:r>
          </a:p>
          <a:p>
            <a:r>
              <a:rPr lang="en-US" sz="3600" dirty="0" smtClean="0"/>
              <a:t>Guajardo@utpa.edu</a:t>
            </a:r>
          </a:p>
        </p:txBody>
      </p:sp>
    </p:spTree>
    <p:extLst>
      <p:ext uri="{BB962C8B-B14F-4D97-AF65-F5344CB8AC3E}">
        <p14:creationId xmlns:p14="http://schemas.microsoft.com/office/powerpoint/2010/main" val="69172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Building a Theory of Change</a:t>
            </a:r>
            <a:br>
              <a:rPr lang="en-US" sz="4800" dirty="0" smtClean="0"/>
            </a:br>
            <a:r>
              <a:rPr lang="en-US" sz="4800" dirty="0" smtClean="0"/>
              <a:t>&amp; Action in Rural Schools &amp; Communities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333" y="2693559"/>
            <a:ext cx="3327400" cy="49445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Principles</a:t>
            </a:r>
          </a:p>
          <a:p>
            <a:pPr marL="0" indent="0" algn="ctr">
              <a:buNone/>
            </a:pPr>
            <a:r>
              <a:rPr lang="en-US" sz="3600" dirty="0" smtClean="0"/>
              <a:t>Relationships</a:t>
            </a:r>
          </a:p>
          <a:p>
            <a:pPr marL="0" indent="0" algn="ctr">
              <a:buNone/>
            </a:pPr>
            <a:r>
              <a:rPr lang="en-US" sz="3600" dirty="0" smtClean="0"/>
              <a:t>Assets</a:t>
            </a:r>
          </a:p>
          <a:p>
            <a:pPr marL="0" indent="0" algn="ctr">
              <a:buNone/>
            </a:pPr>
            <a:r>
              <a:rPr lang="en-US" sz="3600" dirty="0" smtClean="0"/>
              <a:t>Stories</a:t>
            </a:r>
          </a:p>
          <a:p>
            <a:pPr marL="0" indent="0" algn="ctr">
              <a:buNone/>
            </a:pPr>
            <a:r>
              <a:rPr lang="en-US" sz="3600" dirty="0" smtClean="0"/>
              <a:t>Place</a:t>
            </a:r>
          </a:p>
          <a:p>
            <a:pPr marL="0" indent="0" algn="ctr">
              <a:buNone/>
            </a:pPr>
            <a:r>
              <a:rPr lang="en-US" sz="3600" dirty="0" smtClean="0"/>
              <a:t>Action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064001" y="2693559"/>
            <a:ext cx="635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Ecologies of Knowing</a:t>
            </a:r>
          </a:p>
          <a:p>
            <a:pPr algn="ctr"/>
            <a:r>
              <a:rPr lang="en-US" sz="3600" dirty="0" smtClean="0"/>
              <a:t>Self</a:t>
            </a:r>
          </a:p>
          <a:p>
            <a:pPr algn="ctr"/>
            <a:r>
              <a:rPr lang="en-US" sz="3600" dirty="0" smtClean="0"/>
              <a:t>Organization</a:t>
            </a:r>
          </a:p>
          <a:p>
            <a:pPr algn="ctr"/>
            <a:r>
              <a:rPr lang="en-US" sz="3600" dirty="0" smtClean="0"/>
              <a:t>Community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046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6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Culturally Responsive Models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9" y="1720323"/>
            <a:ext cx="8453967" cy="4686830"/>
          </a:xfrm>
        </p:spPr>
        <p:txBody>
          <a:bodyPr>
            <a:normAutofit lnSpcReduction="10000"/>
          </a:bodyPr>
          <a:lstStyle/>
          <a:p>
            <a:pPr marL="1435100" indent="-520700"/>
            <a:r>
              <a:rPr lang="en-US" sz="4000" dirty="0" smtClean="0"/>
              <a:t>How we plan</a:t>
            </a:r>
          </a:p>
          <a:p>
            <a:pPr marL="1435100" indent="-520700"/>
            <a:r>
              <a:rPr lang="en-US" sz="4000" dirty="0" smtClean="0"/>
              <a:t>How we look</a:t>
            </a:r>
          </a:p>
          <a:p>
            <a:pPr marL="1435100" indent="-520700"/>
            <a:r>
              <a:rPr lang="en-US" sz="4000" dirty="0" smtClean="0"/>
              <a:t>How we speak</a:t>
            </a:r>
          </a:p>
          <a:p>
            <a:pPr marL="1435100" indent="-520700"/>
            <a:r>
              <a:rPr lang="en-US" sz="4000" dirty="0" smtClean="0"/>
              <a:t>How we listen</a:t>
            </a:r>
          </a:p>
          <a:p>
            <a:pPr marL="1435100" indent="-520700"/>
            <a:r>
              <a:rPr lang="en-US" sz="4000" dirty="0" smtClean="0"/>
              <a:t>How we act</a:t>
            </a:r>
          </a:p>
          <a:p>
            <a:pPr marL="1435100" indent="-520700"/>
            <a:r>
              <a:rPr lang="en-US" sz="4000" dirty="0" smtClean="0"/>
              <a:t>How we document/assess/evaluate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564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Sustainability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78529"/>
            <a:ext cx="8978900" cy="4351338"/>
          </a:xfrm>
        </p:spPr>
        <p:txBody>
          <a:bodyPr>
            <a:normAutofit lnSpcReduction="10000"/>
          </a:bodyPr>
          <a:lstStyle/>
          <a:p>
            <a:pPr marL="457200" indent="-457200" algn="ctr"/>
            <a:r>
              <a:rPr lang="en-US" sz="3600" dirty="0" smtClean="0"/>
              <a:t>Enacting the Theory of Change –</a:t>
            </a:r>
          </a:p>
          <a:p>
            <a:pPr marL="1485900" indent="0">
              <a:buNone/>
            </a:pPr>
            <a:r>
              <a:rPr lang="en-US" sz="3600" dirty="0" smtClean="0"/>
              <a:t>The RASPA framework</a:t>
            </a:r>
          </a:p>
          <a:p>
            <a:pPr marL="2400300" indent="0"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R</a:t>
            </a:r>
            <a:r>
              <a:rPr lang="en-US" sz="3600" dirty="0" smtClean="0"/>
              <a:t>elationships</a:t>
            </a:r>
            <a:endParaRPr lang="en-US" sz="3600" dirty="0"/>
          </a:p>
          <a:p>
            <a:pPr marL="28575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A</a:t>
            </a:r>
            <a:r>
              <a:rPr lang="en-US" sz="3600" dirty="0"/>
              <a:t>ssets</a:t>
            </a:r>
          </a:p>
          <a:p>
            <a:pPr marL="33147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S</a:t>
            </a:r>
            <a:r>
              <a:rPr lang="en-US" sz="3600" dirty="0"/>
              <a:t>tories</a:t>
            </a:r>
          </a:p>
          <a:p>
            <a:pPr marL="3721100" indent="0">
              <a:buNone/>
            </a:pPr>
            <a:r>
              <a:rPr lang="en-US" sz="3600" dirty="0">
                <a:solidFill>
                  <a:srgbClr val="C42F1A"/>
                </a:solidFill>
              </a:rPr>
              <a:t>P</a:t>
            </a:r>
            <a:r>
              <a:rPr lang="en-US" sz="3600" dirty="0"/>
              <a:t>lace</a:t>
            </a:r>
          </a:p>
          <a:p>
            <a:pPr marL="4114800" indent="0">
              <a:buNone/>
              <a:tabLst>
                <a:tab pos="3949700" algn="l"/>
                <a:tab pos="4178300" algn="l"/>
                <a:tab pos="4229100" algn="l"/>
                <a:tab pos="4457700" algn="l"/>
              </a:tabLst>
            </a:pPr>
            <a:r>
              <a:rPr lang="en-US" sz="3600" dirty="0">
                <a:solidFill>
                  <a:srgbClr val="C42F1A"/>
                </a:solidFill>
              </a:rPr>
              <a:t>A</a:t>
            </a:r>
            <a:r>
              <a:rPr lang="en-US" sz="3600" dirty="0"/>
              <a:t>ction</a:t>
            </a:r>
          </a:p>
        </p:txBody>
      </p:sp>
    </p:spTree>
    <p:extLst>
      <p:ext uri="{BB962C8B-B14F-4D97-AF65-F5344CB8AC3E}">
        <p14:creationId xmlns:p14="http://schemas.microsoft.com/office/powerpoint/2010/main" val="14613808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85</Words>
  <Application>Microsoft Macintosh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A Framework for School-Community Partnerships</vt:lpstr>
      <vt:lpstr>Building a Theory of Change &amp; Action in Rural Schools &amp; Communities</vt:lpstr>
      <vt:lpstr>Culturally Responsive Models </vt:lpstr>
      <vt:lpstr>Sustainability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School-Community Partnerships</dc:title>
  <dc:creator>Francisco Guajardo</dc:creator>
  <cp:lastModifiedBy>John Spence</cp:lastModifiedBy>
  <cp:revision>10</cp:revision>
  <dcterms:created xsi:type="dcterms:W3CDTF">2014-10-28T22:14:44Z</dcterms:created>
  <dcterms:modified xsi:type="dcterms:W3CDTF">2014-10-31T13:38:10Z</dcterms:modified>
</cp:coreProperties>
</file>