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0"/>
  </p:notesMasterIdLst>
  <p:handoutMasterIdLst>
    <p:handoutMasterId r:id="rId11"/>
  </p:handoutMasterIdLst>
  <p:sldIdLst>
    <p:sldId id="276" r:id="rId2"/>
    <p:sldId id="266" r:id="rId3"/>
    <p:sldId id="270" r:id="rId4"/>
    <p:sldId id="269" r:id="rId5"/>
    <p:sldId id="273" r:id="rId6"/>
    <p:sldId id="274" r:id="rId7"/>
    <p:sldId id="275" r:id="rId8"/>
    <p:sldId id="277" r:id="rId9"/>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0506" autoAdjust="0"/>
  </p:normalViewPr>
  <p:slideViewPr>
    <p:cSldViewPr>
      <p:cViewPr varScale="1">
        <p:scale>
          <a:sx n="111" d="100"/>
          <a:sy n="111" d="100"/>
        </p:scale>
        <p:origin x="-2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11/20/14</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176870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11/20/14</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338726096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baseline="0" dirty="0" smtClean="0">
              <a:latin typeface="Arial" charset="0"/>
              <a:ea typeface="ＭＳ Ｐゴシック" charset="0"/>
              <a:cs typeface="ＭＳ Ｐゴシック" charset="0"/>
            </a:endParaRPr>
          </a:p>
          <a:p>
            <a:endParaRPr lang="en-US" sz="1000" dirty="0">
              <a:latin typeface="Arial" charset="0"/>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136E81-897B-0648-9A9E-21438C639899}" type="slidenum">
              <a:rPr lang="en-US" sz="1200"/>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latin typeface="Arial" charset="0"/>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136E81-897B-0648-9A9E-21438C639899}"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latin typeface="Arial" charset="0"/>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136E81-897B-0648-9A9E-21438C639899}"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latin typeface="Arial" charset="0"/>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136E81-897B-0648-9A9E-21438C639899}" type="slidenum">
              <a:rPr lang="en-US" sz="1200"/>
              <a:pPr/>
              <a:t>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7" name="Rectangle 6"/>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11" name="Rectangle 10"/>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11" name="Rectangle 10"/>
          <p:cNvSpPr>
            <a:spLocks noGrp="1"/>
          </p:cNvSpPr>
          <p:nvPr>
            <p:ph type="sldNum" sz="quarter" idx="26"/>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smtClean="0"/>
              <a:t>Click to add caption</a:t>
            </a:r>
            <a:endParaRPr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8" name="Rectangle 7"/>
          <p:cNvSpPr>
            <a:spLocks noGrp="1"/>
          </p:cNvSpPr>
          <p:nvPr>
            <p:ph type="sldNum" sz="quarter" idx="34"/>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7" name="Rectangle 6"/>
          <p:cNvSpPr>
            <a:spLocks noGrp="1"/>
          </p:cNvSpPr>
          <p:nvPr>
            <p:ph type="sldNum" sz="quarter" idx="2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10" name="Rectangle 9"/>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9" name="Rectangle 8"/>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11" name="Rectangle 10"/>
          <p:cNvSpPr>
            <a:spLocks noGrp="1"/>
          </p:cNvSpPr>
          <p:nvPr>
            <p:ph type="sldNum" sz="quarter" idx="18"/>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9" name="Rectangle 8"/>
          <p:cNvSpPr>
            <a:spLocks noGrp="1"/>
          </p:cNvSpPr>
          <p:nvPr>
            <p:ph type="sldNum" sz="quarter" idx="33"/>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9668B50E-0B48-4566-8609-C51CF752A7DF}" type="datetimeFigureOut">
              <a:rPr lang="en-US" smtClean="0"/>
              <a:pPr/>
              <a:t>11/20/14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en-US" smtClean="0"/>
              <a:pPr/>
              <a:t>11/20/14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7" name="Rectangle 6"/>
          <p:cNvSpPr>
            <a:spLocks noGrp="1"/>
          </p:cNvSpPr>
          <p:nvPr>
            <p:ph type="sldNum" sz="quarter" idx="12"/>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3" name="Picture Placeholder 12"/>
          <p:cNvSpPr>
            <a:spLocks noGrp="1"/>
          </p:cNvSpPr>
          <p:nvPr>
            <p:ph type="pic" sz="quarter" idx="11"/>
          </p:nvPr>
        </p:nvSpPr>
        <p:spPr>
          <a:xfrm>
            <a:off x="435429" y="12319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7" name="Rectangle 16"/>
          <p:cNvSpPr/>
          <p:nvPr/>
        </p:nvSpPr>
        <p:spPr>
          <a:xfrm rot="10800000" flipV="1">
            <a:off x="435429" y="5410200"/>
            <a:ext cx="7086600" cy="1447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userDrawn="1"/>
        </p:nvSpPr>
        <p:spPr>
          <a:xfrm>
            <a:off x="435429" y="0"/>
            <a:ext cx="7086600" cy="11430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 name="Text Placeholder 5"/>
          <p:cNvSpPr>
            <a:spLocks noGrp="1"/>
          </p:cNvSpPr>
          <p:nvPr>
            <p:ph type="body" sz="quarter" idx="16" hasCustomPrompt="1"/>
          </p:nvPr>
        </p:nvSpPr>
        <p:spPr>
          <a:xfrm>
            <a:off x="435429" y="4800600"/>
            <a:ext cx="7086600" cy="609600"/>
          </a:xfrm>
          <a:solidFill>
            <a:schemeClr val="accent3"/>
          </a:solidFill>
        </p:spPr>
        <p:txBody>
          <a:bodyPr vert="horz" anchor="ctr"/>
          <a:lstStyle>
            <a:lvl1pPr marL="0" indent="0" algn="l">
              <a:buFontTx/>
              <a:buNone/>
              <a:defRPr sz="1200">
                <a:solidFill>
                  <a:srgbClr val="FFFFFF"/>
                </a:solidFill>
              </a:defRPr>
            </a:lvl1pPr>
            <a:extLst/>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35052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12192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12192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20" name="Rectangle 19"/>
          <p:cNvSpPr>
            <a:spLocks noGrp="1"/>
          </p:cNvSpPr>
          <p:nvPr>
            <p:ph type="sldNum" sz="quarter" idx="21"/>
          </p:nvPr>
        </p:nvSpPr>
        <p:spPr/>
        <p:txBody>
          <a:bodyPr/>
          <a:lstStyle>
            <a:extLst/>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7" name="Rectangle 6"/>
          <p:cNvSpPr>
            <a:spLocks noGrp="1"/>
          </p:cNvSpPr>
          <p:nvPr>
            <p:ph type="sldNum" sz="quarter" idx="19"/>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6" name="Rectangle 5"/>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extLst/>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11/20/14</a:t>
            </a:fld>
            <a:endParaRPr lang="en-US" dirty="0"/>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11/20/14</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hyperlink" Target="mailto:marion.baldwin@sedl.org" TargetMode="External"/><Relationship Id="rId8" Type="http://schemas.openxmlformats.org/officeDocument/2006/relationships/hyperlink" Target="http://www.sedl.org/afterschool/iqa/" TargetMode="External"/><Relationship Id="rId9" Type="http://schemas.openxmlformats.org/officeDocument/2006/relationships/image" Target="../media/image4.emf"/><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mailto:marion.baldwin@sedl.org" TargetMode="External"/><Relationship Id="rId4" Type="http://schemas.openxmlformats.org/officeDocument/2006/relationships/image" Target="../media/image4.emf"/><Relationship Id="rId5" Type="http://schemas.openxmlformats.org/officeDocument/2006/relationships/hyperlink" Target="http://www.sedl.org" TargetMode="External"/><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body" sz="quarter" idx="17"/>
          </p:nvPr>
        </p:nvSpPr>
        <p:spPr>
          <a:xfrm>
            <a:off x="435429" y="3124200"/>
            <a:ext cx="7086600" cy="1295400"/>
          </a:xfrm>
        </p:spPr>
        <p:txBody>
          <a:bodyPr>
            <a:normAutofit/>
          </a:bodyPr>
          <a:lstStyle>
            <a:extLst/>
          </a:lstStyle>
          <a:p>
            <a:pPr algn="ctr"/>
            <a:r>
              <a:rPr lang="en-US" dirty="0" smtClean="0"/>
              <a:t>Supporting High-Quality Rural Education</a:t>
            </a:r>
          </a:p>
          <a:p>
            <a:pPr algn="ctr">
              <a:spcBef>
                <a:spcPts val="0"/>
              </a:spcBef>
            </a:pPr>
            <a:r>
              <a:rPr lang="en-US" dirty="0" smtClean="0"/>
              <a:t>November 6, 2014</a:t>
            </a:r>
            <a:endParaRPr lang="en-US" dirty="0"/>
          </a:p>
        </p:txBody>
      </p:sp>
      <p:pic>
        <p:nvPicPr>
          <p:cNvPr id="18" name="crop_j0175548.png"/>
          <p:cNvPicPr>
            <a:picLocks noGrp="1" noChangeAspect="1"/>
          </p:cNvPicPr>
          <p:nvPr>
            <p:ph type="pic" sz="quarter" idx="18"/>
          </p:nvPr>
        </p:nvPicPr>
        <p:blipFill>
          <a:blip r:embed="rId3" cstate="print"/>
          <a:srcRect t="1678" b="1678"/>
          <a:stretch>
            <a:fillRect/>
          </a:stretch>
        </p:blipFill>
        <p:spPr>
          <a:xfrm>
            <a:off x="424200" y="1066800"/>
            <a:ext cx="2365375" cy="2064774"/>
          </a:xfrm>
          <a:prstGeom prst="rect">
            <a:avLst/>
          </a:prstGeom>
          <a:solidFill>
            <a:schemeClr val="bg1"/>
          </a:solidFill>
          <a:ln w="34925" cap="rnd" cmpd="sng" algn="ctr">
            <a:noFill/>
            <a:prstDash val="solid"/>
          </a:ln>
          <a:effectLst/>
        </p:spPr>
      </p:pic>
      <p:grpSp>
        <p:nvGrpSpPr>
          <p:cNvPr id="8" name="Group 7"/>
          <p:cNvGrpSpPr>
            <a:grpSpLocks/>
          </p:cNvGrpSpPr>
          <p:nvPr/>
        </p:nvGrpSpPr>
        <p:grpSpPr bwMode="auto">
          <a:xfrm>
            <a:off x="2895600" y="1066800"/>
            <a:ext cx="2133600" cy="2133600"/>
            <a:chOff x="-127000" y="-132667"/>
            <a:chExt cx="5829300" cy="7861301"/>
          </a:xfrm>
          <a:effectLst/>
        </p:grpSpPr>
        <p:pic>
          <p:nvPicPr>
            <p:cNvPr id="11" name="Picture 10" descr="pasted-image-filtered.jpeg"/>
            <p:cNvPicPr>
              <a:picLocks noChangeAspect="1"/>
            </p:cNvPicPr>
            <p:nvPr/>
          </p:nvPicPr>
          <p:blipFill>
            <a:blip r:embed="rId4">
              <a:extLst>
                <a:ext uri="{28A0092B-C50C-407E-A947-70E740481C1C}">
                  <a14:useLocalDpi xmlns:a14="http://schemas.microsoft.com/office/drawing/2010/main" val="0"/>
                </a:ext>
              </a:extLst>
            </a:blip>
            <a:srcRect l="27708" r="22490"/>
            <a:stretch>
              <a:fillRect/>
            </a:stretch>
          </p:blipFill>
          <p:spPr bwMode="auto">
            <a:xfrm>
              <a:off x="0" y="683"/>
              <a:ext cx="5575300" cy="74422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7000" y="-132667"/>
              <a:ext cx="5829300" cy="78613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grpSp>
      <p:sp>
        <p:nvSpPr>
          <p:cNvPr id="20" name="Text Placeholder 19"/>
          <p:cNvSpPr>
            <a:spLocks noGrp="1"/>
          </p:cNvSpPr>
          <p:nvPr>
            <p:ph type="body" sz="quarter" idx="16"/>
          </p:nvPr>
        </p:nvSpPr>
        <p:spPr>
          <a:xfrm>
            <a:off x="435429" y="4419600"/>
            <a:ext cx="7086600" cy="914400"/>
          </a:xfrm>
        </p:spPr>
        <p:txBody>
          <a:bodyPr>
            <a:noAutofit/>
          </a:bodyPr>
          <a:lstStyle/>
          <a:p>
            <a:pPr algn="ctr"/>
            <a:r>
              <a:rPr lang="en-US" sz="2400" dirty="0" smtClean="0"/>
              <a:t>Marion Baldwin, Program Associate</a:t>
            </a:r>
            <a:br>
              <a:rPr lang="en-US" sz="2400" dirty="0" smtClean="0"/>
            </a:br>
            <a:r>
              <a:rPr lang="en-US" sz="2400" dirty="0" smtClean="0"/>
              <a:t> </a:t>
            </a:r>
            <a:r>
              <a:rPr lang="en-US" sz="2400" dirty="0"/>
              <a:t>Afterschool, Family, and </a:t>
            </a:r>
            <a:r>
              <a:rPr lang="en-US" sz="2400"/>
              <a:t>Community </a:t>
            </a:r>
            <a:r>
              <a:rPr lang="en-US" sz="2400" smtClean="0"/>
              <a:t>at </a:t>
            </a:r>
            <a:r>
              <a:rPr lang="en-US" sz="2400" dirty="0"/>
              <a:t>SEDL</a:t>
            </a:r>
          </a:p>
        </p:txBody>
      </p:sp>
      <p:pic>
        <p:nvPicPr>
          <p:cNvPr id="24" name="crop_j0175548.png"/>
          <p:cNvPicPr>
            <a:picLocks noGrp="1" noChangeAspect="1"/>
          </p:cNvPicPr>
          <p:nvPr>
            <p:ph type="pic" sz="quarter" idx="18"/>
          </p:nvPr>
        </p:nvPicPr>
        <p:blipFill>
          <a:blip r:embed="rId3" cstate="print"/>
          <a:srcRect t="3125" b="3125"/>
          <a:stretch>
            <a:fillRect/>
          </a:stretch>
        </p:blipFill>
        <p:spPr>
          <a:xfrm>
            <a:off x="5096760" y="1066800"/>
            <a:ext cx="2438400" cy="2064774"/>
          </a:xfrm>
          <a:prstGeom prst="rect">
            <a:avLst/>
          </a:prstGeom>
          <a:solidFill>
            <a:schemeClr val="bg1"/>
          </a:solidFill>
          <a:ln w="34925" cap="rnd" cmpd="sng" algn="ctr">
            <a:noFill/>
            <a:prstDash val="solid"/>
          </a:ln>
          <a:effectLst/>
        </p:spPr>
      </p:pic>
      <p:sp>
        <p:nvSpPr>
          <p:cNvPr id="25" name="TextBox 24"/>
          <p:cNvSpPr txBox="1"/>
          <p:nvPr/>
        </p:nvSpPr>
        <p:spPr>
          <a:xfrm>
            <a:off x="457200" y="228600"/>
            <a:ext cx="7086600" cy="584776"/>
          </a:xfrm>
          <a:prstGeom prst="rect">
            <a:avLst/>
          </a:prstGeom>
          <a:noFill/>
        </p:spPr>
        <p:txBody>
          <a:bodyPr wrap="square" rtlCol="0">
            <a:spAutoFit/>
          </a:bodyPr>
          <a:lstStyle/>
          <a:p>
            <a:pPr algn="ctr"/>
            <a:r>
              <a:rPr lang="en-US" sz="3200" dirty="0" smtClean="0">
                <a:solidFill>
                  <a:schemeClr val="bg1"/>
                </a:solidFill>
              </a:rPr>
              <a:t>Regional Institute</a:t>
            </a:r>
            <a:endParaRPr lang="en-US" sz="3200" dirty="0">
              <a:solidFill>
                <a:schemeClr val="bg1"/>
              </a:solidFill>
            </a:endParaRPr>
          </a:p>
        </p:txBody>
      </p:sp>
      <p:sp>
        <p:nvSpPr>
          <p:cNvPr id="2" name="TextBox 1"/>
          <p:cNvSpPr txBox="1"/>
          <p:nvPr/>
        </p:nvSpPr>
        <p:spPr>
          <a:xfrm>
            <a:off x="457200" y="5410200"/>
            <a:ext cx="2590800" cy="307777"/>
          </a:xfrm>
          <a:prstGeom prst="rect">
            <a:avLst/>
          </a:prstGeom>
          <a:noFill/>
        </p:spPr>
        <p:txBody>
          <a:bodyPr wrap="square" rtlCol="0">
            <a:spAutoFit/>
          </a:bodyPr>
          <a:lstStyle/>
          <a:p>
            <a:r>
              <a:rPr lang="en-US" sz="1400" dirty="0" err="1">
                <a:hlinkClick r:id="rId7"/>
              </a:rPr>
              <a:t>marion.baldwin@sedl.org</a:t>
            </a:r>
            <a:endParaRPr lang="en-US" sz="1400" dirty="0"/>
          </a:p>
        </p:txBody>
      </p:sp>
      <p:sp>
        <p:nvSpPr>
          <p:cNvPr id="13" name="TextBox 12"/>
          <p:cNvSpPr txBox="1"/>
          <p:nvPr/>
        </p:nvSpPr>
        <p:spPr>
          <a:xfrm>
            <a:off x="4343400" y="5410200"/>
            <a:ext cx="3048000" cy="307777"/>
          </a:xfrm>
          <a:prstGeom prst="rect">
            <a:avLst/>
          </a:prstGeom>
          <a:noFill/>
        </p:spPr>
        <p:txBody>
          <a:bodyPr wrap="square" rtlCol="0">
            <a:spAutoFit/>
          </a:bodyPr>
          <a:lstStyle/>
          <a:p>
            <a:pPr algn="r"/>
            <a:r>
              <a:rPr lang="en-US" sz="1400" dirty="0" smtClean="0">
                <a:hlinkClick r:id="rId8"/>
              </a:rPr>
              <a:t>http://www.sedl.org/afterschool/iqa/</a:t>
            </a:r>
            <a:endParaRPr lang="en-US" sz="1400" dirty="0"/>
          </a:p>
        </p:txBody>
      </p:sp>
      <p:pic>
        <p:nvPicPr>
          <p:cNvPr id="14" name="Picture 13" descr="SEDL-logo-CMYK.eps"/>
          <p:cNvPicPr>
            <a:picLocks noChangeAspect="1"/>
          </p:cNvPicPr>
          <p:nvPr/>
        </p:nvPicPr>
        <p:blipFill rotWithShape="1">
          <a:blip r:embed="rId9">
            <a:extLst>
              <a:ext uri="{28A0092B-C50C-407E-A947-70E740481C1C}">
                <a14:useLocalDpi xmlns:a14="http://schemas.microsoft.com/office/drawing/2010/main" val="0"/>
              </a:ext>
            </a:extLst>
          </a:blip>
          <a:srcRect l="11838" t="29836" r="13771" b="31950"/>
          <a:stretch/>
        </p:blipFill>
        <p:spPr bwMode="auto">
          <a:xfrm>
            <a:off x="5791854" y="5867400"/>
            <a:ext cx="1447146" cy="9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5950803"/>
            <a:ext cx="5257800" cy="830997"/>
          </a:xfrm>
          <a:prstGeom prst="rect">
            <a:avLst/>
          </a:prstGeom>
          <a:noFill/>
        </p:spPr>
        <p:txBody>
          <a:bodyPr wrap="square" rtlCol="0">
            <a:spAutoFit/>
          </a:bodyPr>
          <a:lstStyle/>
          <a:p>
            <a:r>
              <a:rPr lang="en-US" sz="800" dirty="0">
                <a:latin typeface="Times New Roman"/>
                <a:cs typeface="Times New Roman"/>
              </a:rPr>
              <a:t>Copyright ©2014 by SEDL. All rights reserved.</a:t>
            </a:r>
            <a:br>
              <a:rPr lang="en-US" sz="800" dirty="0">
                <a:latin typeface="Times New Roman"/>
                <a:cs typeface="Times New Roman"/>
              </a:rPr>
            </a:br>
            <a:r>
              <a:rPr lang="en-US" sz="800" dirty="0">
                <a:latin typeface="Times New Roman"/>
                <a:cs typeface="Times New Roman"/>
              </a:rPr>
              <a:t>No part of this presentation may be reproduced or transmitted in any form or by any means, electronic or mechanical, including photocopy, recording, or any information storage and retrieval system, without permission in writing from SEDL (4700 Mueller Blvd., Austin, TX 78723) or by submitting an online copyright request form at </a:t>
            </a:r>
            <a:r>
              <a:rPr lang="en-US" sz="800" dirty="0" err="1">
                <a:latin typeface="Times New Roman"/>
                <a:cs typeface="Times New Roman"/>
              </a:rPr>
              <a:t>www.sedl.org</a:t>
            </a:r>
            <a:r>
              <a:rPr lang="en-US" sz="800" dirty="0">
                <a:latin typeface="Times New Roman"/>
                <a:cs typeface="Times New Roman"/>
              </a:rPr>
              <a:t>/about/</a:t>
            </a:r>
            <a:r>
              <a:rPr lang="en-US" sz="800" dirty="0" err="1">
                <a:latin typeface="Times New Roman"/>
                <a:cs typeface="Times New Roman"/>
              </a:rPr>
              <a:t>copyright_request.html</a:t>
            </a:r>
            <a:r>
              <a:rPr lang="en-US" sz="800" dirty="0">
                <a:latin typeface="Times New Roman"/>
                <a:cs typeface="Times New Roman"/>
              </a:rPr>
              <a:t>. Users may need to secure additional permissions from copyright holders whose work SEDL included after obtaining permission as noted to reproduce or adapt resources for this document. </a:t>
            </a:r>
            <a:endParaRPr lang="en-US" dirty="0"/>
          </a:p>
        </p:txBody>
      </p:sp>
    </p:spTree>
    <p:extLst>
      <p:ext uri="{BB962C8B-B14F-4D97-AF65-F5344CB8AC3E}">
        <p14:creationId xmlns:p14="http://schemas.microsoft.com/office/powerpoint/2010/main" val="9364741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178459.jpg"/>
          <p:cNvPicPr>
            <a:picLocks noGrp="1" noChangeAspect="1"/>
          </p:cNvPicPr>
          <p:nvPr>
            <p:ph type="pic" sz="quarter" idx="11"/>
          </p:nvPr>
        </p:nvPicPr>
        <p:blipFill>
          <a:blip r:embed="rId3" cstate="print"/>
          <a:srcRect l="6255" r="6255"/>
          <a:stretch>
            <a:fillRect/>
          </a:stretch>
        </p:blipFill>
        <p:spPr/>
      </p:pic>
      <p:sp>
        <p:nvSpPr>
          <p:cNvPr id="5" name="Text Placeholder 4"/>
          <p:cNvSpPr>
            <a:spLocks noGrp="1"/>
          </p:cNvSpPr>
          <p:nvPr>
            <p:ph type="body" sz="quarter" idx="10"/>
          </p:nvPr>
        </p:nvSpPr>
        <p:spPr/>
        <p:txBody>
          <a:bodyPr/>
          <a:lstStyle/>
          <a:p>
            <a:pPr algn="ctr"/>
            <a:r>
              <a:rPr lang="en-US" sz="4200" dirty="0" smtClean="0"/>
              <a:t>Family Engagement in Rural Schools</a:t>
            </a:r>
            <a:endParaRPr lang="en-US" sz="4200" dirty="0"/>
          </a:p>
        </p:txBody>
      </p:sp>
      <p:sp>
        <p:nvSpPr>
          <p:cNvPr id="2" name="Text Placeholder 1"/>
          <p:cNvSpPr>
            <a:spLocks noGrp="1"/>
          </p:cNvSpPr>
          <p:nvPr>
            <p:ph type="body" sz="quarter" idx="15"/>
          </p:nvPr>
        </p:nvSpPr>
        <p:spPr>
          <a:xfrm rot="16200000">
            <a:off x="5600700" y="2019300"/>
            <a:ext cx="5181600" cy="1447800"/>
          </a:xfrm>
        </p:spPr>
        <p:txBody>
          <a:bodyPr vert="vert">
            <a:normAutofit/>
          </a:bodyPr>
          <a:lstStyle/>
          <a:p>
            <a:pPr algn="ctr"/>
            <a:endParaRPr lang="en-US" sz="2400" dirty="0" smtClean="0"/>
          </a:p>
          <a:p>
            <a:pPr algn="ctr"/>
            <a:endParaRPr lang="en-US" sz="2400" dirty="0"/>
          </a:p>
          <a:p>
            <a:pPr algn="ctr"/>
            <a:endParaRPr lang="en-US" sz="2400" dirty="0" smtClean="0"/>
          </a:p>
          <a:p>
            <a:pPr algn="ctr"/>
            <a:r>
              <a:rPr lang="en-US" sz="2400" dirty="0" smtClean="0"/>
              <a:t>Supporting High-Quality </a:t>
            </a:r>
          </a:p>
          <a:p>
            <a:pPr algn="ctr"/>
            <a:r>
              <a:rPr lang="en-US" sz="2400" dirty="0" smtClean="0"/>
              <a:t>Rural </a:t>
            </a:r>
          </a:p>
          <a:p>
            <a:pPr algn="ctr"/>
            <a:r>
              <a:rPr lang="en-US" sz="2400" dirty="0" smtClean="0"/>
              <a:t>Education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762000" y="1752600"/>
            <a:ext cx="7315200" cy="2819400"/>
          </a:xfrm>
        </p:spPr>
        <p:txBody>
          <a:bodyPr>
            <a:noAutofit/>
          </a:bodyPr>
          <a:lstStyle/>
          <a:p>
            <a:pPr marL="336550" lvl="1" eaLnBrk="1" hangingPunct="1">
              <a:spcBef>
                <a:spcPct val="0"/>
              </a:spcBef>
              <a:spcAft>
                <a:spcPts val="1800"/>
              </a:spcAft>
              <a:buClr>
                <a:srgbClr val="1E4649"/>
              </a:buClr>
              <a:buFont typeface="Arial" charset="0"/>
              <a:buChar char="•"/>
            </a:pPr>
            <a:r>
              <a:rPr lang="en-US" sz="3200" dirty="0" smtClean="0">
                <a:ea typeface="ＭＳ Ｐゴシック" charset="0"/>
                <a:cs typeface="Arial" charset="0"/>
              </a:rPr>
              <a:t>Helps </a:t>
            </a:r>
            <a:r>
              <a:rPr lang="en-US" sz="3200" dirty="0">
                <a:ea typeface="ＭＳ Ｐゴシック" charset="0"/>
                <a:cs typeface="Arial" charset="0"/>
              </a:rPr>
              <a:t>families to understand what is expected of </a:t>
            </a:r>
            <a:r>
              <a:rPr lang="en-US" sz="3200" dirty="0" smtClean="0">
                <a:ea typeface="ＭＳ Ｐゴシック" charset="0"/>
                <a:cs typeface="Arial" charset="0"/>
              </a:rPr>
              <a:t>their children</a:t>
            </a:r>
            <a:endParaRPr lang="en-US" sz="3200" dirty="0">
              <a:ea typeface="ＭＳ Ｐゴシック" charset="0"/>
              <a:cs typeface="Arial" charset="0"/>
            </a:endParaRPr>
          </a:p>
          <a:p>
            <a:pPr marL="336550" lvl="1" eaLnBrk="1" hangingPunct="1">
              <a:spcBef>
                <a:spcPct val="0"/>
              </a:spcBef>
              <a:spcAft>
                <a:spcPts val="1800"/>
              </a:spcAft>
              <a:buClr>
                <a:srgbClr val="1E4649"/>
              </a:buClr>
              <a:buFont typeface="Arial" charset="0"/>
              <a:buChar char="•"/>
            </a:pPr>
            <a:r>
              <a:rPr lang="en-US" sz="3200" dirty="0" smtClean="0">
                <a:ea typeface="ＭＳ Ｐゴシック" charset="0"/>
                <a:cs typeface="Arial" charset="0"/>
              </a:rPr>
              <a:t>Provides </a:t>
            </a:r>
            <a:r>
              <a:rPr lang="en-US" sz="3200" dirty="0">
                <a:ea typeface="ＭＳ Ｐゴシック" charset="0"/>
                <a:cs typeface="Arial" charset="0"/>
              </a:rPr>
              <a:t>families with information they need to support their children’</a:t>
            </a:r>
            <a:r>
              <a:rPr lang="en-US" altLang="ja-JP" sz="3200" dirty="0">
                <a:ea typeface="ＭＳ Ｐゴシック" charset="0"/>
                <a:cs typeface="Arial" charset="0"/>
              </a:rPr>
              <a:t>s </a:t>
            </a:r>
            <a:r>
              <a:rPr lang="en-US" altLang="ja-JP" sz="3200" dirty="0" smtClean="0">
                <a:ea typeface="ＭＳ Ｐゴシック" charset="0"/>
                <a:cs typeface="Arial" charset="0"/>
              </a:rPr>
              <a:t>learning and healthy development</a:t>
            </a:r>
          </a:p>
          <a:p>
            <a:pPr marL="336550" lvl="1" eaLnBrk="1" hangingPunct="1">
              <a:spcBef>
                <a:spcPct val="0"/>
              </a:spcBef>
              <a:spcAft>
                <a:spcPts val="1800"/>
              </a:spcAft>
              <a:buClr>
                <a:srgbClr val="1E4649"/>
              </a:buClr>
              <a:buFont typeface="Arial" charset="0"/>
              <a:buChar char="•"/>
            </a:pPr>
            <a:r>
              <a:rPr lang="en-US" sz="3200" dirty="0" smtClean="0">
                <a:ea typeface="ＭＳ Ｐゴシック" charset="0"/>
                <a:cs typeface="Arial" charset="0"/>
              </a:rPr>
              <a:t>Lets </a:t>
            </a:r>
            <a:r>
              <a:rPr lang="en-US" sz="3200" dirty="0">
                <a:ea typeface="ＭＳ Ｐゴシック" charset="0"/>
                <a:cs typeface="Arial" charset="0"/>
              </a:rPr>
              <a:t>families know what they need to do to support their children’</a:t>
            </a:r>
            <a:r>
              <a:rPr lang="en-US" altLang="ja-JP" sz="3200" dirty="0">
                <a:ea typeface="ＭＳ Ｐゴシック" charset="0"/>
                <a:cs typeface="Arial" charset="0"/>
              </a:rPr>
              <a:t>s </a:t>
            </a:r>
            <a:r>
              <a:rPr lang="en-US" altLang="ja-JP" sz="3200" dirty="0" smtClean="0">
                <a:ea typeface="ＭＳ Ｐゴシック" charset="0"/>
                <a:cs typeface="Arial" charset="0"/>
              </a:rPr>
              <a:t>education</a:t>
            </a:r>
            <a:endParaRPr lang="en-US" sz="3200" dirty="0">
              <a:ea typeface="ＭＳ Ｐゴシック" charset="0"/>
              <a:cs typeface="Arial" charset="0"/>
            </a:endParaRPr>
          </a:p>
        </p:txBody>
      </p:sp>
      <p:sp>
        <p:nvSpPr>
          <p:cNvPr id="30724" name="TextBox 2"/>
          <p:cNvSpPr txBox="1">
            <a:spLocks noChangeArrowheads="1"/>
          </p:cNvSpPr>
          <p:nvPr/>
        </p:nvSpPr>
        <p:spPr bwMode="auto">
          <a:xfrm>
            <a:off x="304800" y="609600"/>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b="1" dirty="0" smtClean="0">
                <a:solidFill>
                  <a:srgbClr val="1F497D"/>
                </a:solidFill>
                <a:latin typeface="+mj-lt"/>
              </a:rPr>
              <a:t>Effective Family Engagement</a:t>
            </a:r>
            <a:endParaRPr lang="en-US" sz="4800" b="1" dirty="0">
              <a:solidFill>
                <a:srgbClr val="1F497D"/>
              </a:solidFill>
              <a:latin typeface="+mj-lt"/>
            </a:endParaRPr>
          </a:p>
        </p:txBody>
      </p:sp>
      <p:sp>
        <p:nvSpPr>
          <p:cNvPr id="6" name="Rectangle 2"/>
          <p:cNvSpPr>
            <a:spLocks noChangeArrowheads="1"/>
          </p:cNvSpPr>
          <p:nvPr/>
        </p:nvSpPr>
        <p:spPr bwMode="auto">
          <a:xfrm>
            <a:off x="381000" y="6248400"/>
            <a:ext cx="82178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smtClean="0"/>
              <a:t>Source: Ferguson, </a:t>
            </a:r>
            <a:r>
              <a:rPr lang="en-US" sz="1400" dirty="0"/>
              <a:t>Jordan, </a:t>
            </a:r>
            <a:r>
              <a:rPr lang="en-US" sz="1400" dirty="0" smtClean="0"/>
              <a:t>&amp; Baldwin</a:t>
            </a:r>
            <a:r>
              <a:rPr lang="en-US" sz="1400" dirty="0"/>
              <a:t>, </a:t>
            </a:r>
            <a:r>
              <a:rPr lang="en-US" sz="1400" dirty="0" smtClean="0"/>
              <a:t>2010, p. 12</a:t>
            </a:r>
            <a:endParaRPr lang="en-US" sz="1400" i="1" dirty="0"/>
          </a:p>
        </p:txBody>
      </p:sp>
    </p:spTree>
    <p:extLst>
      <p:ext uri="{BB962C8B-B14F-4D97-AF65-F5344CB8AC3E}">
        <p14:creationId xmlns:p14="http://schemas.microsoft.com/office/powerpoint/2010/main" val="27067511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05400" y="1447800"/>
            <a:ext cx="3429000" cy="4800600"/>
          </a:xfrm>
        </p:spPr>
        <p:txBody>
          <a:bodyPr>
            <a:normAutofit/>
          </a:bodyPr>
          <a:lstStyle/>
          <a:p>
            <a:pPr algn="ctr"/>
            <a:r>
              <a:rPr lang="en-US" sz="3200" dirty="0" smtClean="0"/>
              <a:t>Rural challenges and opportunities concerning family engagement</a:t>
            </a:r>
            <a:endParaRPr lang="en-US" sz="3200" dirty="0"/>
          </a:p>
        </p:txBody>
      </p:sp>
      <p:grpSp>
        <p:nvGrpSpPr>
          <p:cNvPr id="4" name="Group 3"/>
          <p:cNvGrpSpPr>
            <a:grpSpLocks/>
          </p:cNvGrpSpPr>
          <p:nvPr/>
        </p:nvGrpSpPr>
        <p:grpSpPr bwMode="auto">
          <a:xfrm>
            <a:off x="0" y="0"/>
            <a:ext cx="5105400" cy="7010400"/>
            <a:chOff x="-127000" y="-132667"/>
            <a:chExt cx="5829300" cy="7861301"/>
          </a:xfrm>
        </p:grpSpPr>
        <p:pic>
          <p:nvPicPr>
            <p:cNvPr id="6" name="Picture 5" descr="pasted-image-filtered.jpeg"/>
            <p:cNvPicPr>
              <a:picLocks noChangeAspect="1"/>
            </p:cNvPicPr>
            <p:nvPr/>
          </p:nvPicPr>
          <p:blipFill>
            <a:blip r:embed="rId3">
              <a:extLst>
                <a:ext uri="{28A0092B-C50C-407E-A947-70E740481C1C}">
                  <a14:useLocalDpi xmlns:a14="http://schemas.microsoft.com/office/drawing/2010/main" val="0"/>
                </a:ext>
              </a:extLst>
            </a:blip>
            <a:srcRect l="27708" r="22490"/>
            <a:stretch>
              <a:fillRect/>
            </a:stretch>
          </p:blipFill>
          <p:spPr bwMode="auto">
            <a:xfrm>
              <a:off x="0" y="683"/>
              <a:ext cx="5575300" cy="7442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0" y="-132667"/>
              <a:ext cx="5829300" cy="7861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652519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alpha val="83000"/>
          </a:schemeClr>
        </a:solidFill>
        <a:effectLst/>
      </p:bgPr>
    </p:bg>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914400" y="1600200"/>
            <a:ext cx="7086600" cy="2819400"/>
          </a:xfrm>
        </p:spPr>
        <p:txBody>
          <a:bodyPr>
            <a:noAutofit/>
          </a:bodyPr>
          <a:lstStyle/>
          <a:p>
            <a:pPr marL="50800" lvl="1" indent="0" eaLnBrk="1" hangingPunct="1">
              <a:spcBef>
                <a:spcPct val="0"/>
              </a:spcBef>
              <a:spcAft>
                <a:spcPts val="1800"/>
              </a:spcAft>
              <a:buClr>
                <a:srgbClr val="1E4649"/>
              </a:buClr>
              <a:buNone/>
            </a:pPr>
            <a:r>
              <a:rPr lang="en-US" sz="3600" b="1" dirty="0" smtClean="0">
                <a:solidFill>
                  <a:schemeClr val="bg1"/>
                </a:solidFill>
                <a:latin typeface="Arial"/>
                <a:ea typeface="ＭＳ Ｐゴシック" charset="0"/>
                <a:cs typeface="Arial"/>
              </a:rPr>
              <a:t>Often rural schools serve many functions in addition to their primary mission of education.</a:t>
            </a:r>
          </a:p>
          <a:p>
            <a:pPr marL="50800" lvl="1" indent="0" eaLnBrk="1" hangingPunct="1">
              <a:spcBef>
                <a:spcPct val="0"/>
              </a:spcBef>
              <a:spcAft>
                <a:spcPts val="1800"/>
              </a:spcAft>
              <a:buClr>
                <a:srgbClr val="1E4649"/>
              </a:buClr>
              <a:buNone/>
            </a:pPr>
            <a:endParaRPr lang="en-US" b="1" dirty="0" smtClean="0">
              <a:solidFill>
                <a:schemeClr val="bg1"/>
              </a:solidFill>
              <a:latin typeface="Arial"/>
              <a:ea typeface="ＭＳ Ｐゴシック" charset="0"/>
              <a:cs typeface="Arial"/>
            </a:endParaRPr>
          </a:p>
          <a:p>
            <a:pPr marL="50800" lvl="1" indent="0" algn="r" eaLnBrk="1" hangingPunct="1">
              <a:spcBef>
                <a:spcPct val="0"/>
              </a:spcBef>
              <a:spcAft>
                <a:spcPts val="1800"/>
              </a:spcAft>
              <a:buClr>
                <a:srgbClr val="1E4649"/>
              </a:buClr>
              <a:buNone/>
            </a:pPr>
            <a:r>
              <a:rPr lang="en-US" b="1" dirty="0" smtClean="0">
                <a:solidFill>
                  <a:schemeClr val="bg1"/>
                </a:solidFill>
                <a:latin typeface="Arial"/>
                <a:ea typeface="ＭＳ Ｐゴシック" charset="0"/>
                <a:cs typeface="Arial"/>
              </a:rPr>
              <a:t>National Education Association</a:t>
            </a:r>
            <a:endParaRPr lang="en-US" b="1" dirty="0">
              <a:solidFill>
                <a:schemeClr val="bg1"/>
              </a:solidFill>
              <a:latin typeface="Arial"/>
              <a:ea typeface="ＭＳ Ｐゴシック" charset="0"/>
              <a:cs typeface="Arial"/>
            </a:endParaRPr>
          </a:p>
        </p:txBody>
      </p:sp>
    </p:spTree>
    <p:extLst>
      <p:ext uri="{BB962C8B-B14F-4D97-AF65-F5344CB8AC3E}">
        <p14:creationId xmlns:p14="http://schemas.microsoft.com/office/powerpoint/2010/main" val="26619845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800600" y="1447800"/>
            <a:ext cx="3657600" cy="4800600"/>
          </a:xfrm>
        </p:spPr>
        <p:txBody>
          <a:bodyPr>
            <a:normAutofit/>
          </a:bodyPr>
          <a:lstStyle/>
          <a:p>
            <a:r>
              <a:rPr lang="en-US" sz="3200" dirty="0" smtClean="0"/>
              <a:t>In rural North Carolina, what specific challenges regarding family engagement concern you?</a:t>
            </a:r>
            <a:endParaRPr lang="en-US" sz="3200" dirty="0"/>
          </a:p>
        </p:txBody>
      </p:sp>
      <p:pic>
        <p:nvPicPr>
          <p:cNvPr id="2" name="Picture 1" descr="b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572000" cy="6864865"/>
          </a:xfrm>
          <a:prstGeom prst="rect">
            <a:avLst/>
          </a:prstGeom>
        </p:spPr>
      </p:pic>
    </p:spTree>
    <p:extLst>
      <p:ext uri="{BB962C8B-B14F-4D97-AF65-F5344CB8AC3E}">
        <p14:creationId xmlns:p14="http://schemas.microsoft.com/office/powerpoint/2010/main" val="31187719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914400" y="1447800"/>
            <a:ext cx="6781800" cy="2743200"/>
          </a:xfrm>
        </p:spPr>
        <p:txBody>
          <a:bodyPr>
            <a:noAutofit/>
          </a:bodyPr>
          <a:lstStyle/>
          <a:p>
            <a:pPr marL="50800" lvl="1" indent="0" eaLnBrk="1" hangingPunct="1">
              <a:spcBef>
                <a:spcPct val="0"/>
              </a:spcBef>
              <a:spcAft>
                <a:spcPts val="1800"/>
              </a:spcAft>
              <a:buClr>
                <a:srgbClr val="1E4649"/>
              </a:buClr>
              <a:buNone/>
            </a:pPr>
            <a:r>
              <a:rPr lang="en-US" sz="3600" b="1" dirty="0" smtClean="0">
                <a:solidFill>
                  <a:schemeClr val="bg1"/>
                </a:solidFill>
                <a:latin typeface="Arial"/>
                <a:ea typeface="ＭＳ Ｐゴシック" charset="0"/>
                <a:cs typeface="Arial" charset="0"/>
              </a:rPr>
              <a:t>Rural schools have many strengths which can be leveraged…</a:t>
            </a:r>
            <a:endParaRPr lang="en-US" sz="3600" b="1" dirty="0">
              <a:solidFill>
                <a:schemeClr val="bg1"/>
              </a:solidFill>
              <a:latin typeface="Arial"/>
              <a:ea typeface="ＭＳ Ｐゴシック" charset="0"/>
              <a:cs typeface="Arial" charset="0"/>
            </a:endParaRPr>
          </a:p>
        </p:txBody>
      </p:sp>
    </p:spTree>
    <p:extLst>
      <p:ext uri="{BB962C8B-B14F-4D97-AF65-F5344CB8AC3E}">
        <p14:creationId xmlns:p14="http://schemas.microsoft.com/office/powerpoint/2010/main" val="32701238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914400" y="1447800"/>
            <a:ext cx="6781800" cy="762000"/>
          </a:xfrm>
        </p:spPr>
        <p:txBody>
          <a:bodyPr>
            <a:noAutofit/>
          </a:bodyPr>
          <a:lstStyle/>
          <a:p>
            <a:pPr marL="50800" lvl="1" indent="0">
              <a:spcBef>
                <a:spcPct val="0"/>
              </a:spcBef>
              <a:spcAft>
                <a:spcPts val="1800"/>
              </a:spcAft>
              <a:buClr>
                <a:srgbClr val="1E4649"/>
              </a:buClr>
              <a:buNone/>
            </a:pPr>
            <a:r>
              <a:rPr lang="en-US" sz="3600" dirty="0">
                <a:solidFill>
                  <a:schemeClr val="bg1"/>
                </a:solidFill>
                <a:latin typeface="Arial" charset="0"/>
                <a:ea typeface="ＭＳ Ｐゴシック" charset="0"/>
                <a:cs typeface="ＭＳ Ｐゴシック" charset="0"/>
              </a:rPr>
              <a:t>Contact </a:t>
            </a:r>
            <a:r>
              <a:rPr lang="en-US" sz="3600" dirty="0" smtClean="0">
                <a:solidFill>
                  <a:schemeClr val="bg1"/>
                </a:solidFill>
                <a:latin typeface="Arial" charset="0"/>
                <a:ea typeface="ＭＳ Ｐゴシック" charset="0"/>
                <a:cs typeface="ＭＳ Ｐゴシック" charset="0"/>
              </a:rPr>
              <a:t>Information</a:t>
            </a:r>
            <a:endParaRPr lang="en-US" sz="3600" b="1" dirty="0">
              <a:solidFill>
                <a:schemeClr val="bg1"/>
              </a:solidFill>
              <a:latin typeface="Arial"/>
              <a:ea typeface="ＭＳ Ｐゴシック" charset="0"/>
              <a:cs typeface="Arial" charset="0"/>
            </a:endParaRPr>
          </a:p>
        </p:txBody>
      </p:sp>
      <p:sp>
        <p:nvSpPr>
          <p:cNvPr id="3" name="TextBox 2"/>
          <p:cNvSpPr txBox="1"/>
          <p:nvPr/>
        </p:nvSpPr>
        <p:spPr>
          <a:xfrm>
            <a:off x="1066800" y="2362200"/>
            <a:ext cx="6477000" cy="2985433"/>
          </a:xfrm>
          <a:prstGeom prst="rect">
            <a:avLst/>
          </a:prstGeom>
          <a:noFill/>
        </p:spPr>
        <p:txBody>
          <a:bodyPr wrap="square" rtlCol="0">
            <a:spAutoFit/>
          </a:bodyPr>
          <a:lstStyle/>
          <a:p>
            <a:pPr>
              <a:spcBef>
                <a:spcPts val="2400"/>
              </a:spcBef>
            </a:pPr>
            <a:r>
              <a:rPr lang="en-US" sz="3200" dirty="0"/>
              <a:t>Marion </a:t>
            </a:r>
            <a:r>
              <a:rPr lang="en-US" sz="3200" dirty="0" smtClean="0"/>
              <a:t>Baldwin, </a:t>
            </a:r>
            <a:r>
              <a:rPr lang="en-US" sz="3200" dirty="0"/>
              <a:t>Program </a:t>
            </a:r>
            <a:r>
              <a:rPr lang="en-US" sz="3200" dirty="0" smtClean="0"/>
              <a:t>Associate</a:t>
            </a:r>
          </a:p>
          <a:p>
            <a:pPr>
              <a:spcBef>
                <a:spcPts val="2400"/>
              </a:spcBef>
            </a:pPr>
            <a:r>
              <a:rPr lang="en-US" sz="3200" dirty="0">
                <a:hlinkClick r:id="rId3"/>
              </a:rPr>
              <a:t>marion.baldwin@sedl.org</a:t>
            </a:r>
            <a:endParaRPr lang="en-US" sz="3200" dirty="0"/>
          </a:p>
          <a:p>
            <a:pPr>
              <a:spcBef>
                <a:spcPts val="2400"/>
              </a:spcBef>
            </a:pPr>
            <a:r>
              <a:rPr lang="en-US" sz="3200" dirty="0" smtClean="0"/>
              <a:t>800-476-6861</a:t>
            </a:r>
          </a:p>
          <a:p>
            <a:pPr>
              <a:spcBef>
                <a:spcPts val="2400"/>
              </a:spcBef>
            </a:pPr>
            <a:r>
              <a:rPr lang="en-US" sz="3200" dirty="0" smtClean="0"/>
              <a:t>512-391-6503</a:t>
            </a:r>
            <a:endParaRPr lang="en-US" sz="3200" dirty="0"/>
          </a:p>
        </p:txBody>
      </p:sp>
      <p:pic>
        <p:nvPicPr>
          <p:cNvPr id="5" name="Picture 4" descr="SEDL-logo-CMYK.eps"/>
          <p:cNvPicPr>
            <a:picLocks noChangeAspect="1"/>
          </p:cNvPicPr>
          <p:nvPr/>
        </p:nvPicPr>
        <p:blipFill rotWithShape="1">
          <a:blip r:embed="rId4">
            <a:extLst>
              <a:ext uri="{28A0092B-C50C-407E-A947-70E740481C1C}">
                <a14:useLocalDpi xmlns:a14="http://schemas.microsoft.com/office/drawing/2010/main" val="0"/>
              </a:ext>
            </a:extLst>
          </a:blip>
          <a:srcRect l="11838" t="29836" r="13771" b="31950"/>
          <a:stretch/>
        </p:blipFill>
        <p:spPr bwMode="auto">
          <a:xfrm>
            <a:off x="1143000" y="5486400"/>
            <a:ext cx="1445495" cy="96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90800" y="6019800"/>
            <a:ext cx="2335061" cy="369332"/>
          </a:xfrm>
          <a:prstGeom prst="rect">
            <a:avLst/>
          </a:prstGeom>
          <a:noFill/>
        </p:spPr>
        <p:txBody>
          <a:bodyPr wrap="square" rtlCol="0">
            <a:spAutoFit/>
          </a:bodyPr>
          <a:lstStyle/>
          <a:p>
            <a:r>
              <a:rPr lang="en-US" dirty="0" err="1" smtClean="0">
                <a:solidFill>
                  <a:srgbClr val="404040"/>
                </a:solidFill>
                <a:hlinkClick r:id="rId5"/>
              </a:rPr>
              <a:t>www.sedl.org</a:t>
            </a:r>
            <a:endParaRPr lang="en-US" dirty="0"/>
          </a:p>
        </p:txBody>
      </p:sp>
    </p:spTree>
    <p:extLst>
      <p:ext uri="{BB962C8B-B14F-4D97-AF65-F5344CB8AC3E}">
        <p14:creationId xmlns:p14="http://schemas.microsoft.com/office/powerpoint/2010/main" val="3897653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ntemporary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 Photo Album.potx</Template>
  <TotalTime>0</TotalTime>
  <Words>183</Words>
  <Application>Microsoft Macintosh PowerPoint</Application>
  <PresentationFormat>On-screen Show (4:3)</PresentationFormat>
  <Paragraphs>39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Contemporary Photo 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2010-02-01T21:31:06Z</dcterms:created>
  <dcterms:modified xsi:type="dcterms:W3CDTF">2014-11-20T15:32:28Z</dcterms:modified>
</cp:coreProperties>
</file>